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74"/>
  </p:notesMasterIdLst>
  <p:sldIdLst>
    <p:sldId id="257" r:id="rId4"/>
    <p:sldId id="260" r:id="rId5"/>
    <p:sldId id="261" r:id="rId6"/>
    <p:sldId id="262" r:id="rId7"/>
    <p:sldId id="263" r:id="rId8"/>
    <p:sldId id="264" r:id="rId9"/>
    <p:sldId id="300" r:id="rId10"/>
    <p:sldId id="331" r:id="rId11"/>
    <p:sldId id="332" r:id="rId12"/>
    <p:sldId id="265" r:id="rId13"/>
    <p:sldId id="266" r:id="rId14"/>
    <p:sldId id="268" r:id="rId15"/>
    <p:sldId id="269" r:id="rId16"/>
    <p:sldId id="270" r:id="rId17"/>
    <p:sldId id="271" r:id="rId18"/>
    <p:sldId id="272" r:id="rId19"/>
    <p:sldId id="273" r:id="rId20"/>
    <p:sldId id="301" r:id="rId21"/>
    <p:sldId id="322" r:id="rId22"/>
    <p:sldId id="321" r:id="rId23"/>
    <p:sldId id="315" r:id="rId24"/>
    <p:sldId id="318" r:id="rId25"/>
    <p:sldId id="319" r:id="rId26"/>
    <p:sldId id="320" r:id="rId27"/>
    <p:sldId id="274" r:id="rId28"/>
    <p:sldId id="275" r:id="rId29"/>
    <p:sldId id="277" r:id="rId30"/>
    <p:sldId id="302" r:id="rId31"/>
    <p:sldId id="325" r:id="rId32"/>
    <p:sldId id="303" r:id="rId33"/>
    <p:sldId id="326" r:id="rId34"/>
    <p:sldId id="278" r:id="rId35"/>
    <p:sldId id="280" r:id="rId36"/>
    <p:sldId id="327" r:id="rId37"/>
    <p:sldId id="282" r:id="rId38"/>
    <p:sldId id="328" r:id="rId39"/>
    <p:sldId id="323" r:id="rId40"/>
    <p:sldId id="312" r:id="rId41"/>
    <p:sldId id="283" r:id="rId42"/>
    <p:sldId id="284" r:id="rId43"/>
    <p:sldId id="285" r:id="rId44"/>
    <p:sldId id="286" r:id="rId45"/>
    <p:sldId id="287" r:id="rId46"/>
    <p:sldId id="305" r:id="rId47"/>
    <p:sldId id="329" r:id="rId48"/>
    <p:sldId id="288" r:id="rId49"/>
    <p:sldId id="313" r:id="rId50"/>
    <p:sldId id="289" r:id="rId51"/>
    <p:sldId id="290" r:id="rId52"/>
    <p:sldId id="311" r:id="rId53"/>
    <p:sldId id="292" r:id="rId54"/>
    <p:sldId id="293" r:id="rId55"/>
    <p:sldId id="294" r:id="rId56"/>
    <p:sldId id="330" r:id="rId57"/>
    <p:sldId id="291" r:id="rId58"/>
    <p:sldId id="314" r:id="rId59"/>
    <p:sldId id="295" r:id="rId60"/>
    <p:sldId id="333" r:id="rId61"/>
    <p:sldId id="310" r:id="rId62"/>
    <p:sldId id="296" r:id="rId63"/>
    <p:sldId id="297" r:id="rId64"/>
    <p:sldId id="298" r:id="rId65"/>
    <p:sldId id="334" r:id="rId66"/>
    <p:sldId id="299" r:id="rId67"/>
    <p:sldId id="306" r:id="rId68"/>
    <p:sldId id="307" r:id="rId69"/>
    <p:sldId id="308" r:id="rId70"/>
    <p:sldId id="324" r:id="rId71"/>
    <p:sldId id="309" r:id="rId72"/>
    <p:sldId id="317"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8F1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29" autoAdjust="0"/>
  </p:normalViewPr>
  <p:slideViewPr>
    <p:cSldViewPr>
      <p:cViewPr varScale="1">
        <p:scale>
          <a:sx n="104" d="100"/>
          <a:sy n="104" d="100"/>
        </p:scale>
        <p:origin x="-17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6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1.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361BC1-553B-4E4E-884C-6CE9C97B2812}" type="datetimeFigureOut">
              <a:rPr lang="en-US" smtClean="0"/>
              <a:pPr/>
              <a:t>10/29/2012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6334B5-FF18-49B6-8CE3-76A56E833FD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10/29/2012 11:55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C8CBFB7-8C4F-480F-88B9-DF3F8378CC5C}" type="slidenum">
              <a:rPr lang="en-US" smtClean="0"/>
              <a:pPr/>
              <a:t>32</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61393588-FB01-4EC2-A4A6-8CC9F2F262C5}" type="slidenum">
              <a:rPr lang="en-US" smtClean="0"/>
              <a:pPr/>
              <a:t>33</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EF9B7684-4B23-41E6-9538-B4D9DB11C154}" type="slidenum">
              <a:rPr lang="en-US" smtClean="0"/>
              <a:pPr/>
              <a:t>35</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2C8CE5C-2542-4E95-B2AE-1A31E781C0A5}" type="slidenum">
              <a:rPr lang="en-US" smtClean="0"/>
              <a:pPr/>
              <a:t>39</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162319A5-DA2C-4B65-9D49-2CADB29FC5B6}" type="slidenum">
              <a:rPr lang="en-US" smtClean="0"/>
              <a:pPr/>
              <a:t>40</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135C3B8B-613E-4F82-9892-B410DDC69C3A}" type="slidenum">
              <a:rPr lang="en-US" smtClean="0"/>
              <a:pPr/>
              <a:t>41</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E8909C8C-F6DC-473E-BC63-8BC2AAF0D124}" type="slidenum">
              <a:rPr lang="en-US" smtClean="0"/>
              <a:pPr/>
              <a:t>43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BE321FCC-145D-46BD-97EA-017B6350C174}" type="slidenum">
              <a:rPr lang="en-US" smtClean="0"/>
              <a:pPr/>
              <a:t>46</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3B81D61-38A9-4E67-B255-5B8D1C013378}" type="slidenum">
              <a:rPr lang="en-US" smtClean="0"/>
              <a:pPr/>
              <a:t>48</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6E11FA2-DBC8-453B-AC50-0575E1623D7E}" type="slidenum">
              <a:rPr lang="en-US" smtClean="0"/>
              <a:pPr/>
              <a:t>51</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681841E3-1E6A-4027-9077-FFCE54A037B6}" type="slidenum">
              <a:rPr lang="en-US" smtClean="0"/>
              <a:pPr/>
              <a:t>3</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290E682-3B8C-4EF2-9075-92997E8AFC47}" type="slidenum">
              <a:rPr lang="en-US" smtClean="0"/>
              <a:pPr/>
              <a:t>52</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1F0E5D1-1632-4C28-BF78-E9A2A990CF52}" type="slidenum">
              <a:rPr lang="en-US" smtClean="0"/>
              <a:pPr/>
              <a:t>53</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F46BF789-51BB-4938-9524-D9585BF95062}" type="slidenum">
              <a:rPr lang="en-US" smtClean="0"/>
              <a:pPr/>
              <a:t>57</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192FA530-DC7F-4754-886F-05DF1E25B368}" type="slidenum">
              <a:rPr lang="en-US" smtClean="0"/>
              <a:pPr/>
              <a:t>4</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107B3406-8D8B-44B3-AB2D-2BD27EEF4941}" type="slidenum">
              <a:rPr lang="en-US" smtClean="0"/>
              <a:pPr/>
              <a:t>5</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E195F86B-DC70-4585-AEDA-755CFFDC4E36}" type="slidenum">
              <a:rPr lang="en-US" smtClean="0"/>
              <a:pPr/>
              <a:t>6</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D2A13AE4-8E5B-40D4-A20C-7C4E591CE290}" type="slidenum">
              <a:rPr lang="en-US" smtClean="0"/>
              <a:pPr/>
              <a:t>11</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2E3D88D-522C-49B1-8BD7-476CABBE098A}" type="slidenum">
              <a:rPr lang="en-US" smtClean="0"/>
              <a:pPr/>
              <a:t>17</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6CDC466C-FFAB-4032-B4F3-4D37D389F1CD}" type="slidenum">
              <a:rPr lang="en-US" smtClean="0"/>
              <a:pPr/>
              <a:t>25</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DC9CC81-780F-4507-88B6-5D28AE401E3A}" type="slidenum">
              <a:rPr lang="en-US" smtClean="0"/>
              <a:pPr/>
              <a:t>27</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2860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9"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upload.wikimedia.org/wikipedia/commons/e/e6/Jerusalem_Holy_Sepulchre_BW_4.JPG"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upload.wikimedia.org/wikipedia/commons/1/12/HolyCrown.JPG"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gif"/><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46.jpeg"/><Relationship Id="rId4"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hyperlink" Target="http://upload.wikimedia.org/wikipedia/commons/e/ec/Gerokreuz_full_20050903.jpg"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hyperlink" Target="http://upload.wikimedia.org/wikipedia/commons/4/4c/Gerokreuz_detail_20050903.jpg" TargetMode="Externa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chools.nashua.edu/myclass/lavalleev/Art%20History%20Pictures/ch17/17-17.jpg"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instructional1.calstatela.edu/bevans/Art101/Art101B-8-Romanesque/index.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62.jpeg"/><Relationship Id="rId4" Type="http://schemas.openxmlformats.org/officeDocument/2006/relationships/image" Target="../media/image61.jpeg"/></Relationships>
</file>

<file path=ppt/slides/_rels/slide4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image" Target="../media/image65.jpeg"/><Relationship Id="rId1" Type="http://schemas.openxmlformats.org/officeDocument/2006/relationships/slideLayout" Target="../slideLayouts/slideLayout4.xml"/><Relationship Id="rId4" Type="http://schemas.openxmlformats.org/officeDocument/2006/relationships/image" Target="../media/image66.jpeg"/></Relationships>
</file>

<file path=ppt/slides/_rels/slide5.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5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instructional1.calstatela.edu/bevans/Art101/Art101B-7-EarlyMedieval/index.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6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4.xml"/><Relationship Id="rId4" Type="http://schemas.openxmlformats.org/officeDocument/2006/relationships/image" Target="../media/image9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gradFill flip="none" rotWithShape="1">
                  <a:gsLst>
                    <a:gs pos="0">
                      <a:srgbClr val="FFFFB9"/>
                    </a:gs>
                    <a:gs pos="36000">
                      <a:srgbClr val="FFFF99"/>
                    </a:gs>
                    <a:gs pos="86000">
                      <a:srgbClr val="F6AE1E"/>
                    </a:gs>
                  </a:gsLst>
                  <a:lin ang="5400000" scaled="1"/>
                  <a:tileRect/>
                </a:gradFill>
              </a:rPr>
              <a:t>Romanesque</a:t>
            </a:r>
            <a:r>
              <a:rPr lang="en-US" dirty="0" smtClean="0"/>
              <a:t> Art</a:t>
            </a:r>
            <a:endParaRPr lang="en-US" dirty="0"/>
          </a:p>
        </p:txBody>
      </p:sp>
      <p:sp>
        <p:nvSpPr>
          <p:cNvPr id="3" name="Subtitle 2"/>
          <p:cNvSpPr>
            <a:spLocks noGrp="1"/>
          </p:cNvSpPr>
          <p:nvPr>
            <p:ph type="subTitle" idx="1"/>
          </p:nvPr>
        </p:nvSpPr>
        <p:spPr>
          <a:xfrm>
            <a:off x="730249" y="4344988"/>
            <a:ext cx="7681913" cy="1370012"/>
          </a:xfrm>
        </p:spPr>
        <p:txBody>
          <a:bodyPr>
            <a:normAutofit/>
          </a:bodyPr>
          <a:lstStyle/>
          <a:p>
            <a:r>
              <a:rPr lang="en-US" dirty="0" smtClean="0"/>
              <a:t>The Lecture</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The Crusades</a:t>
            </a:r>
          </a:p>
        </p:txBody>
      </p:sp>
      <p:sp>
        <p:nvSpPr>
          <p:cNvPr id="8195" name="Content Placeholder 2"/>
          <p:cNvSpPr>
            <a:spLocks noGrp="1"/>
          </p:cNvSpPr>
          <p:nvPr>
            <p:ph idx="1"/>
          </p:nvPr>
        </p:nvSpPr>
        <p:spPr>
          <a:xfrm>
            <a:off x="381000" y="838201"/>
            <a:ext cx="8382000" cy="6631718"/>
          </a:xfrm>
        </p:spPr>
        <p:txBody>
          <a:bodyPr/>
          <a:lstStyle/>
          <a:p>
            <a:r>
              <a:rPr lang="en-US" dirty="0" smtClean="0"/>
              <a:t>One of the effects of the Crusades, which were intended to wrest the Holy Places of Palestine from Islamic control, was to excite a great deal of religious fervor, which in turn inspired great building programs. </a:t>
            </a:r>
          </a:p>
          <a:p>
            <a:r>
              <a:rPr lang="en-US" dirty="0" smtClean="0"/>
              <a:t>The Nobility of Europe, upon safe return, thanked God by the building of a new church or the enhancement of an old one. </a:t>
            </a:r>
          </a:p>
          <a:p>
            <a:r>
              <a:rPr lang="en-US" dirty="0" smtClean="0"/>
              <a:t>Likewise, those who did not return from the Crusades could be suitably commemorated by their family in a work of stone and mortar.</a:t>
            </a:r>
          </a:p>
          <a:p>
            <a:r>
              <a:rPr lang="en-US" dirty="0" smtClean="0"/>
              <a:t>People were also thrilled that the world did not end in the year 1000.</a:t>
            </a: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Understanding Romanesque art</a:t>
            </a:r>
            <a:endParaRPr lang="en-US" dirty="0"/>
          </a:p>
        </p:txBody>
      </p:sp>
      <p:sp>
        <p:nvSpPr>
          <p:cNvPr id="4" name="Text Placeholder 3"/>
          <p:cNvSpPr>
            <a:spLocks noGrp="1"/>
          </p:cNvSpPr>
          <p:nvPr>
            <p:ph type="body" sz="quarter" idx="10"/>
          </p:nvPr>
        </p:nvSpPr>
        <p:spPr>
          <a:xfrm>
            <a:off x="381000" y="1411552"/>
            <a:ext cx="8382000" cy="3767185"/>
          </a:xfrm>
        </p:spPr>
        <p:txBody>
          <a:bodyPr/>
          <a:lstStyle/>
          <a:p>
            <a:r>
              <a:rPr lang="en-US" sz="1800" dirty="0" smtClean="0"/>
              <a:t>the Crusades began in 1095 with the intention of recapturing Jerusalem from its Jewish and Muslim dwellers. This led to increased trade.</a:t>
            </a:r>
          </a:p>
          <a:p>
            <a:r>
              <a:rPr lang="en-US" sz="1800" dirty="0" smtClean="0"/>
              <a:t>Increased trade encouraged the growth of cities and towns.</a:t>
            </a:r>
          </a:p>
          <a:p>
            <a:r>
              <a:rPr lang="en-US" sz="1800" dirty="0" smtClean="0"/>
              <a:t>The Crusades resulted in the transfer of, among other things, a great number of </a:t>
            </a:r>
            <a:r>
              <a:rPr lang="en-US" sz="1800" u="sng" dirty="0" smtClean="0"/>
              <a:t>Holy Relics</a:t>
            </a:r>
            <a:r>
              <a:rPr lang="en-US" sz="1800" dirty="0" smtClean="0"/>
              <a:t> of saints and apostles. </a:t>
            </a:r>
          </a:p>
          <a:p>
            <a:r>
              <a:rPr lang="en-US" sz="1800" dirty="0" smtClean="0"/>
              <a:t>Many churches had their own home grown saint while others, most notably Santiago de </a:t>
            </a:r>
            <a:r>
              <a:rPr lang="en-US" sz="1800" dirty="0" err="1" smtClean="0"/>
              <a:t>Compostela</a:t>
            </a:r>
            <a:r>
              <a:rPr lang="en-US" sz="1800" dirty="0" smtClean="0"/>
              <a:t>, claimed the remains and the patronage of a powerful saint, in this case one of the Twelve Apostles. Santiago de </a:t>
            </a:r>
            <a:r>
              <a:rPr lang="en-US" sz="1800" dirty="0" err="1" smtClean="0"/>
              <a:t>Compostela</a:t>
            </a:r>
            <a:r>
              <a:rPr lang="en-US" sz="1800" dirty="0" smtClean="0"/>
              <a:t> in present day Spain, became one of the most important pilgrimage destinations in Europe.</a:t>
            </a:r>
          </a:p>
          <a:p>
            <a:r>
              <a:rPr lang="en-US" sz="1800" dirty="0" smtClean="0"/>
              <a:t> Most of the pilgrims travelled the Way of St. James on foot, many of them barefooted as a sign of penance.</a:t>
            </a:r>
          </a:p>
          <a:p>
            <a:r>
              <a:rPr lang="en-US" sz="1800" dirty="0" smtClean="0"/>
              <a:t>Along the route they were urged on by those pilgrims returning from the journey. On each of the routes abbeys such as those at Moissac and  Toulouse catered for the flow of people and grew wealthy from the passing trade.</a:t>
            </a:r>
          </a:p>
        </p:txBody>
      </p:sp>
      <p:pic>
        <p:nvPicPr>
          <p:cNvPr id="9218" name="Picture 2" descr="map17"/>
          <p:cNvPicPr>
            <a:picLocks noChangeAspect="1" noChangeArrowheads="1"/>
          </p:cNvPicPr>
          <p:nvPr/>
        </p:nvPicPr>
        <p:blipFill>
          <a:blip r:embed="rId3" cstate="print"/>
          <a:srcRect/>
          <a:stretch>
            <a:fillRect/>
          </a:stretch>
        </p:blipFill>
        <p:spPr bwMode="auto">
          <a:xfrm>
            <a:off x="0" y="609600"/>
            <a:ext cx="9220200" cy="58356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ox(in)">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en-US" smtClean="0"/>
          </a:p>
        </p:txBody>
      </p:sp>
      <p:pic>
        <p:nvPicPr>
          <p:cNvPr id="11267" name="Picture 4" descr="http://1.bp.blogspot.com/_pMqNaWEUTt8/S65wSlRWlZI/AAAAAAAAEhw/zFwXCEnRJkY/s1600/church+of+the+holy+sepulchre+inside.jpg"/>
          <p:cNvPicPr>
            <a:picLocks noChangeAspect="1" noChangeArrowheads="1"/>
          </p:cNvPicPr>
          <p:nvPr/>
        </p:nvPicPr>
        <p:blipFill>
          <a:blip r:embed="rId2" cstate="print"/>
          <a:srcRect/>
          <a:stretch>
            <a:fillRect/>
          </a:stretch>
        </p:blipFill>
        <p:spPr bwMode="auto">
          <a:xfrm>
            <a:off x="0" y="990600"/>
            <a:ext cx="9144000" cy="4267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smtClean="0"/>
          </a:p>
        </p:txBody>
      </p:sp>
      <p:pic>
        <p:nvPicPr>
          <p:cNvPr id="12291" name="Picture 2" descr="File:Jerusalem Holy Sepulchre BW 4.JPG">
            <a:hlinkClick r:id="rId2"/>
          </p:cNvPr>
          <p:cNvPicPr>
            <a:picLocks noChangeAspect="1" noChangeArrowheads="1"/>
          </p:cNvPicPr>
          <p:nvPr/>
        </p:nvPicPr>
        <p:blipFill>
          <a:blip r:embed="rId3" cstate="print"/>
          <a:srcRect/>
          <a:stretch>
            <a:fillRect/>
          </a:stretch>
        </p:blipFill>
        <p:spPr bwMode="auto">
          <a:xfrm>
            <a:off x="304800" y="533400"/>
            <a:ext cx="8686800" cy="58197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endParaRPr lang="en-US" smtClean="0"/>
          </a:p>
        </p:txBody>
      </p:sp>
      <p:sp>
        <p:nvSpPr>
          <p:cNvPr id="13315" name="Content Placeholder 2"/>
          <p:cNvSpPr>
            <a:spLocks noGrp="1"/>
          </p:cNvSpPr>
          <p:nvPr>
            <p:ph idx="1"/>
          </p:nvPr>
        </p:nvSpPr>
        <p:spPr/>
        <p:txBody>
          <a:bodyPr/>
          <a:lstStyle/>
          <a:p>
            <a:endParaRPr lang="en-US" smtClean="0"/>
          </a:p>
        </p:txBody>
      </p:sp>
      <p:pic>
        <p:nvPicPr>
          <p:cNvPr id="13316" name="Picture 2" descr="http://www.sacred-destinations.com/israel/jerusalem-holy-sepulchre-photos/slides/edicule-room1-c-RomKri-js.jpg"/>
          <p:cNvPicPr>
            <a:picLocks noChangeAspect="1" noChangeArrowheads="1"/>
          </p:cNvPicPr>
          <p:nvPr/>
        </p:nvPicPr>
        <p:blipFill>
          <a:blip r:embed="rId2" cstate="print"/>
          <a:srcRect/>
          <a:stretch>
            <a:fillRect/>
          </a:stretch>
        </p:blipFill>
        <p:spPr bwMode="auto">
          <a:xfrm>
            <a:off x="2438400" y="381000"/>
            <a:ext cx="3924300" cy="5238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endParaRPr lang="en-US" smtClean="0"/>
          </a:p>
        </p:txBody>
      </p:sp>
      <p:sp>
        <p:nvSpPr>
          <p:cNvPr id="14339" name="Content Placeholder 2"/>
          <p:cNvSpPr>
            <a:spLocks noGrp="1"/>
          </p:cNvSpPr>
          <p:nvPr>
            <p:ph idx="1"/>
          </p:nvPr>
        </p:nvSpPr>
        <p:spPr/>
        <p:txBody>
          <a:bodyPr/>
          <a:lstStyle/>
          <a:p>
            <a:endParaRPr lang="en-US" smtClean="0"/>
          </a:p>
        </p:txBody>
      </p:sp>
      <p:pic>
        <p:nvPicPr>
          <p:cNvPr id="14340" name="Picture 2" descr="http://www.sacred-destinations.com/israel/jerusalem-holy-sepulchre-photos/slides/edicule-room2-burial-bench-head-at-vase-c-hlp.jpg"/>
          <p:cNvPicPr>
            <a:picLocks noChangeAspect="1" noChangeArrowheads="1"/>
          </p:cNvPicPr>
          <p:nvPr/>
        </p:nvPicPr>
        <p:blipFill>
          <a:blip r:embed="rId2" cstate="print"/>
          <a:srcRect/>
          <a:stretch>
            <a:fillRect/>
          </a:stretch>
        </p:blipFill>
        <p:spPr bwMode="auto">
          <a:xfrm>
            <a:off x="4114800" y="1892300"/>
            <a:ext cx="5029200" cy="3346450"/>
          </a:xfrm>
          <a:prstGeom prst="rect">
            <a:avLst/>
          </a:prstGeom>
          <a:noFill/>
          <a:ln w="9525">
            <a:noFill/>
            <a:miter lim="800000"/>
            <a:headEnd/>
            <a:tailEnd/>
          </a:ln>
        </p:spPr>
      </p:pic>
      <p:pic>
        <p:nvPicPr>
          <p:cNvPr id="14341" name="Picture 4" descr="http://www.sacred-destinations.com/israel/jerusalem-holy-sepulchre-photos/slides/edicule-tomb-wp-gfdl.jpg"/>
          <p:cNvPicPr>
            <a:picLocks noChangeAspect="1" noChangeArrowheads="1"/>
          </p:cNvPicPr>
          <p:nvPr/>
        </p:nvPicPr>
        <p:blipFill>
          <a:blip r:embed="rId3" cstate="print"/>
          <a:srcRect/>
          <a:stretch>
            <a:fillRect/>
          </a:stretch>
        </p:blipFill>
        <p:spPr bwMode="auto">
          <a:xfrm>
            <a:off x="152400" y="838200"/>
            <a:ext cx="3810000" cy="50863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smtClean="0"/>
          </a:p>
        </p:txBody>
      </p:sp>
      <p:pic>
        <p:nvPicPr>
          <p:cNvPr id="15363" name="Picture 2" descr="File:HolyCrown.JPG">
            <a:hlinkClick r:id="rId2"/>
          </p:cNvPr>
          <p:cNvPicPr>
            <a:picLocks noChangeAspect="1" noChangeArrowheads="1"/>
          </p:cNvPicPr>
          <p:nvPr/>
        </p:nvPicPr>
        <p:blipFill>
          <a:blip r:embed="rId3" cstate="print"/>
          <a:srcRect/>
          <a:stretch>
            <a:fillRect/>
          </a:stretch>
        </p:blipFill>
        <p:spPr bwMode="auto">
          <a:xfrm>
            <a:off x="2514600" y="0"/>
            <a:ext cx="4114800" cy="67452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9"/>
            <a:ext cx="3733800" cy="1217612"/>
          </a:xfrm>
        </p:spPr>
        <p:txBody>
          <a:bodyPr/>
          <a:lstStyle/>
          <a:p>
            <a:r>
              <a:rPr lang="en-US" sz="2400" dirty="0" smtClean="0"/>
              <a:t>Head Reliquary of St. Alexander</a:t>
            </a:r>
            <a:br>
              <a:rPr lang="en-US" sz="2400" dirty="0" smtClean="0"/>
            </a:br>
            <a:r>
              <a:rPr lang="en-US" sz="2400" dirty="0" err="1" smtClean="0"/>
              <a:t>Stavelot</a:t>
            </a:r>
            <a:r>
              <a:rPr lang="en-US" sz="2400" dirty="0" smtClean="0"/>
              <a:t> Abbey, Belgium</a:t>
            </a:r>
            <a:br>
              <a:rPr lang="en-US" sz="2400" dirty="0" smtClean="0"/>
            </a:br>
            <a:r>
              <a:rPr lang="en-US" sz="2400" dirty="0" smtClean="0"/>
              <a:t>Romanesque</a:t>
            </a:r>
            <a:br>
              <a:rPr lang="en-US" sz="2400" dirty="0" smtClean="0"/>
            </a:br>
            <a:r>
              <a:rPr lang="en-US" sz="2400" dirty="0" smtClean="0"/>
              <a:t>1145</a:t>
            </a:r>
            <a:br>
              <a:rPr lang="en-US" sz="2400" dirty="0" smtClean="0"/>
            </a:br>
            <a:endParaRPr lang="en-US" sz="2400" dirty="0"/>
          </a:p>
        </p:txBody>
      </p:sp>
      <p:sp>
        <p:nvSpPr>
          <p:cNvPr id="6" name="Content Placeholder 5"/>
          <p:cNvSpPr>
            <a:spLocks noGrp="1"/>
          </p:cNvSpPr>
          <p:nvPr>
            <p:ph sz="half" idx="1"/>
          </p:nvPr>
        </p:nvSpPr>
        <p:spPr>
          <a:xfrm>
            <a:off x="381000" y="1600200"/>
            <a:ext cx="4114800" cy="3576364"/>
          </a:xfrm>
        </p:spPr>
        <p:txBody>
          <a:bodyPr/>
          <a:lstStyle/>
          <a:p>
            <a:r>
              <a:rPr lang="en-US" sz="2400" dirty="0" smtClean="0"/>
              <a:t>Houses the relics of a pope</a:t>
            </a:r>
          </a:p>
          <a:p>
            <a:r>
              <a:rPr lang="en-US" sz="2400" dirty="0" smtClean="0"/>
              <a:t>Life size head</a:t>
            </a:r>
          </a:p>
          <a:p>
            <a:r>
              <a:rPr lang="en-US" sz="2400" dirty="0" err="1" smtClean="0"/>
              <a:t>Repousse</a:t>
            </a:r>
            <a:r>
              <a:rPr lang="en-US" sz="2400" dirty="0" smtClean="0"/>
              <a:t> silver and bronze</a:t>
            </a:r>
          </a:p>
          <a:p>
            <a:r>
              <a:rPr lang="en-US" sz="2400" dirty="0" smtClean="0"/>
              <a:t>Rests on 4 bronze dragons</a:t>
            </a:r>
          </a:p>
          <a:p>
            <a:r>
              <a:rPr lang="en-US" sz="2400" dirty="0" smtClean="0"/>
              <a:t>Not everyone approved of such- Bernard of </a:t>
            </a:r>
            <a:r>
              <a:rPr lang="en-US" sz="2400" dirty="0" err="1" smtClean="0"/>
              <a:t>Clairvaux</a:t>
            </a:r>
            <a:endParaRPr lang="en-US" sz="2400" dirty="0" smtClean="0"/>
          </a:p>
          <a:p>
            <a:endParaRPr lang="en-US" sz="2400" dirty="0" smtClean="0"/>
          </a:p>
          <a:p>
            <a:endParaRPr lang="en-US" sz="2400" dirty="0" smtClean="0"/>
          </a:p>
          <a:p>
            <a:endParaRPr lang="en-US" dirty="0"/>
          </a:p>
        </p:txBody>
      </p:sp>
      <p:sp>
        <p:nvSpPr>
          <p:cNvPr id="7" name="Content Placeholder 6"/>
          <p:cNvSpPr>
            <a:spLocks noGrp="1"/>
          </p:cNvSpPr>
          <p:nvPr>
            <p:ph sz="half" idx="2"/>
          </p:nvPr>
        </p:nvSpPr>
        <p:spPr/>
        <p:txBody>
          <a:bodyPr/>
          <a:lstStyle/>
          <a:p>
            <a:endParaRPr lang="en-US"/>
          </a:p>
        </p:txBody>
      </p:sp>
      <p:pic>
        <p:nvPicPr>
          <p:cNvPr id="16388" name="Picture 6" descr="WebPage-ImageF"/>
          <p:cNvPicPr>
            <a:picLocks noChangeAspect="1" noChangeArrowheads="1"/>
          </p:cNvPicPr>
          <p:nvPr/>
        </p:nvPicPr>
        <p:blipFill>
          <a:blip r:embed="rId3" cstate="print"/>
          <a:srcRect/>
          <a:stretch>
            <a:fillRect/>
          </a:stretch>
        </p:blipFill>
        <p:spPr bwMode="auto">
          <a:xfrm>
            <a:off x="4424362" y="0"/>
            <a:ext cx="471963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96000" cy="1143000"/>
          </a:xfrm>
        </p:spPr>
        <p:txBody>
          <a:bodyPr rtlCol="0">
            <a:normAutofit fontScale="90000"/>
          </a:bodyPr>
          <a:lstStyle/>
          <a:p>
            <a:pPr fontAlgn="auto">
              <a:spcAft>
                <a:spcPts val="0"/>
              </a:spcAft>
              <a:defRPr/>
            </a:pPr>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The Romanesque Church</a:t>
            </a:r>
          </a:p>
        </p:txBody>
      </p:sp>
      <p:sp>
        <p:nvSpPr>
          <p:cNvPr id="3" name="Content Placeholder 2"/>
          <p:cNvSpPr>
            <a:spLocks noGrp="1"/>
          </p:cNvSpPr>
          <p:nvPr>
            <p:ph idx="1"/>
          </p:nvPr>
        </p:nvSpPr>
        <p:spPr>
          <a:xfrm>
            <a:off x="457200" y="1600200"/>
            <a:ext cx="6324600" cy="4525963"/>
          </a:xfrm>
        </p:spPr>
        <p:txBody>
          <a:bodyPr rtlCol="0">
            <a:normAutofit/>
          </a:bodyPr>
          <a:lstStyle/>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larger to accommodate more people</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Heavy, thick stone walls</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Sorry- Concrete technology was lost</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Stone ceilings replace wooden ones</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Buttresses which respond to interior</a:t>
            </a:r>
          </a:p>
          <a:p>
            <a:pPr lvl="1" fontAlgn="auto">
              <a:lnSpc>
                <a:spcPct val="80000"/>
              </a:lnSpc>
              <a:spcAft>
                <a:spcPts val="0"/>
              </a:spcAft>
              <a:buBlip>
                <a:blip r:embed="rId2"/>
              </a:buBlip>
              <a:defRPr/>
            </a:pPr>
            <a:r>
              <a:rPr lang="en-US" sz="2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Exterior reflects interior </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Round arch - groin and barrel vaults</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Wall arcade or buttress with ambulatory, towers</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Cylindrical apse and chapels</a:t>
            </a:r>
          </a:p>
          <a:p>
            <a:pPr fontAlgn="auto">
              <a:lnSpc>
                <a:spcPct val="80000"/>
              </a:lnSpc>
              <a:spcAft>
                <a:spcPts val="0"/>
              </a:spcAft>
              <a:buBlip>
                <a:blip r:embed="rId2"/>
              </a:buBlip>
              <a:defRPr/>
            </a:pPr>
            <a:r>
              <a:rPr lang="en-US" sz="28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Square Schematism</a:t>
            </a:r>
            <a:endPar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endParaRPr>
          </a:p>
        </p:txBody>
      </p:sp>
      <p:pic>
        <p:nvPicPr>
          <p:cNvPr id="3077" name="Picture 2"/>
          <p:cNvPicPr>
            <a:picLocks noChangeAspect="1" noChangeArrowheads="1"/>
          </p:cNvPicPr>
          <p:nvPr/>
        </p:nvPicPr>
        <p:blipFill>
          <a:blip r:embed="rId3" cstate="print"/>
          <a:srcRect l="66750" r="1335"/>
          <a:stretch>
            <a:fillRect/>
          </a:stretch>
        </p:blipFill>
        <p:spPr bwMode="auto">
          <a:xfrm>
            <a:off x="5257800" y="20132"/>
            <a:ext cx="3657600" cy="6837868"/>
          </a:xfrm>
          <a:prstGeom prst="rect">
            <a:avLst/>
          </a:prstGeom>
          <a:noFill/>
          <a:ln w="9525">
            <a:noFill/>
            <a:miter lim="800000"/>
            <a:headEnd/>
            <a:tailEnd/>
          </a:ln>
        </p:spPr>
      </p:pic>
      <p:pic>
        <p:nvPicPr>
          <p:cNvPr id="61442" name="Picture 2" descr="http://www.pitt.edu/%7Emedart/image/glossary/GALLERY.JPG"/>
          <p:cNvPicPr>
            <a:picLocks noChangeAspect="1" noChangeArrowheads="1"/>
          </p:cNvPicPr>
          <p:nvPr/>
        </p:nvPicPr>
        <p:blipFill>
          <a:blip r:embed="rId4" cstate="print"/>
          <a:srcRect/>
          <a:stretch>
            <a:fillRect/>
          </a:stretch>
        </p:blipFill>
        <p:spPr bwMode="auto">
          <a:xfrm>
            <a:off x="457200" y="457200"/>
            <a:ext cx="4704588" cy="48006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61442"/>
                                        </p:tgtEl>
                                        <p:attrNameLst>
                                          <p:attrName>style.visibility</p:attrName>
                                        </p:attrNameLst>
                                      </p:cBhvr>
                                      <p:to>
                                        <p:strVal val="visible"/>
                                      </p:to>
                                    </p:set>
                                    <p:animEffect transition="in" filter="blinds(horizontal)">
                                      <p:cBhvr>
                                        <p:cTn id="11" dur="5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0200" y="152400"/>
            <a:ext cx="3352800" cy="4776692"/>
          </a:xfrm>
        </p:spPr>
        <p:txBody>
          <a:bodyPr/>
          <a:lstStyle/>
          <a:p>
            <a:r>
              <a:rPr lang="en-US" dirty="0" smtClean="0">
                <a:solidFill>
                  <a:srgbClr val="ED8F11"/>
                </a:solidFill>
              </a:rPr>
              <a:t>Ambulatory</a:t>
            </a:r>
          </a:p>
          <a:p>
            <a:r>
              <a:rPr lang="en-US" dirty="0" smtClean="0">
                <a:solidFill>
                  <a:srgbClr val="ED8F11"/>
                </a:solidFill>
              </a:rPr>
              <a:t>Apse</a:t>
            </a:r>
          </a:p>
          <a:p>
            <a:r>
              <a:rPr lang="en-US" dirty="0" smtClean="0">
                <a:solidFill>
                  <a:srgbClr val="ED8F11"/>
                </a:solidFill>
              </a:rPr>
              <a:t>Arcade</a:t>
            </a:r>
          </a:p>
          <a:p>
            <a:r>
              <a:rPr lang="en-US" dirty="0" smtClean="0">
                <a:solidFill>
                  <a:srgbClr val="ED8F11"/>
                </a:solidFill>
              </a:rPr>
              <a:t>Bay</a:t>
            </a:r>
          </a:p>
          <a:p>
            <a:r>
              <a:rPr lang="en-US" dirty="0" smtClean="0">
                <a:solidFill>
                  <a:srgbClr val="ED8F11"/>
                </a:solidFill>
              </a:rPr>
              <a:t>Chapel</a:t>
            </a:r>
          </a:p>
          <a:p>
            <a:r>
              <a:rPr lang="en-US" dirty="0" smtClean="0">
                <a:solidFill>
                  <a:srgbClr val="ED8F11"/>
                </a:solidFill>
              </a:rPr>
              <a:t>Narthex</a:t>
            </a:r>
          </a:p>
          <a:p>
            <a:r>
              <a:rPr lang="en-US" dirty="0" smtClean="0">
                <a:solidFill>
                  <a:srgbClr val="ED8F11"/>
                </a:solidFill>
              </a:rPr>
              <a:t>Nave</a:t>
            </a:r>
          </a:p>
          <a:p>
            <a:r>
              <a:rPr lang="en-US" dirty="0" smtClean="0">
                <a:solidFill>
                  <a:srgbClr val="ED8F11"/>
                </a:solidFill>
              </a:rPr>
              <a:t>Transept</a:t>
            </a:r>
          </a:p>
          <a:p>
            <a:endParaRPr lang="en-US" dirty="0"/>
          </a:p>
        </p:txBody>
      </p:sp>
      <p:pic>
        <p:nvPicPr>
          <p:cNvPr id="4" name="Picture 4" descr="st_sernin_plan"/>
          <p:cNvPicPr>
            <a:picLocks noChangeAspect="1" noChangeArrowheads="1"/>
          </p:cNvPicPr>
          <p:nvPr/>
        </p:nvPicPr>
        <p:blipFill>
          <a:blip r:embed="rId2" cstate="print"/>
          <a:srcRect/>
          <a:stretch>
            <a:fillRect/>
          </a:stretch>
        </p:blipFill>
        <p:spPr bwMode="auto">
          <a:xfrm>
            <a:off x="533400" y="0"/>
            <a:ext cx="4801980" cy="6858000"/>
          </a:xfrm>
          <a:prstGeom prst="rect">
            <a:avLst/>
          </a:prstGeom>
          <a:noFill/>
          <a:ln w="9525">
            <a:noFill/>
            <a:miter lim="800000"/>
            <a:headEnd/>
            <a:tailEnd/>
          </a:ln>
        </p:spPr>
      </p:pic>
      <p:pic>
        <p:nvPicPr>
          <p:cNvPr id="106498" name="Picture 2" descr="http://steventill.com/wp-content/uploads/2008/10/cathedral.gif"/>
          <p:cNvPicPr>
            <a:picLocks noChangeAspect="1" noChangeArrowheads="1"/>
          </p:cNvPicPr>
          <p:nvPr/>
        </p:nvPicPr>
        <p:blipFill>
          <a:blip r:embed="rId3" cstate="print"/>
          <a:srcRect/>
          <a:stretch>
            <a:fillRect/>
          </a:stretch>
        </p:blipFill>
        <p:spPr bwMode="auto">
          <a:xfrm>
            <a:off x="152400" y="228600"/>
            <a:ext cx="8373177" cy="55626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06498"/>
                                        </p:tgtEl>
                                        <p:attrNameLst>
                                          <p:attrName>style.visibility</p:attrName>
                                        </p:attrNameLst>
                                      </p:cBhvr>
                                      <p:to>
                                        <p:strVal val="visible"/>
                                      </p:to>
                                    </p:set>
                                    <p:animEffect transition="in" filter="blinds(horizontal)">
                                      <p:cBhvr>
                                        <p:cTn id="11" dur="500"/>
                                        <p:tgtEl>
                                          <p:spTgt spid="106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lstStyle/>
          <a:p>
            <a:pPr eaLnBrk="1" hangingPunct="1"/>
            <a:r>
              <a:rPr lang="en-US" dirty="0" smtClean="0">
                <a:solidFill>
                  <a:schemeClr val="bg1"/>
                </a:solidFill>
              </a:rPr>
              <a:t>Culture and function </a:t>
            </a:r>
          </a:p>
        </p:txBody>
      </p:sp>
      <p:pic>
        <p:nvPicPr>
          <p:cNvPr id="2051" name="Picture 5" descr="KellsFol292rIncipJohn"/>
          <p:cNvPicPr>
            <a:picLocks noChangeAspect="1" noChangeArrowheads="1"/>
          </p:cNvPicPr>
          <p:nvPr/>
        </p:nvPicPr>
        <p:blipFill>
          <a:blip r:embed="rId2" cstate="print"/>
          <a:srcRect/>
          <a:stretch>
            <a:fillRect/>
          </a:stretch>
        </p:blipFill>
        <p:spPr bwMode="auto">
          <a:xfrm>
            <a:off x="2667000" y="1143000"/>
            <a:ext cx="4191000" cy="55816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Bays:  Inside &amp; Outside</a:t>
            </a:r>
            <a:endParaRPr lang="en-US" dirty="0"/>
          </a:p>
        </p:txBody>
      </p:sp>
      <p:sp>
        <p:nvSpPr>
          <p:cNvPr id="3" name="Content Placeholder 2"/>
          <p:cNvSpPr>
            <a:spLocks noGrp="1"/>
          </p:cNvSpPr>
          <p:nvPr>
            <p:ph sz="half" idx="1"/>
          </p:nvPr>
        </p:nvSpPr>
        <p:spPr>
          <a:xfrm>
            <a:off x="3352800" y="1524000"/>
            <a:ext cx="3124200" cy="5435334"/>
          </a:xfrm>
        </p:spPr>
        <p:txBody>
          <a:bodyPr/>
          <a:lstStyle/>
          <a:p>
            <a:pPr algn="ctr"/>
            <a:r>
              <a:rPr lang="en-US" dirty="0" smtClean="0">
                <a:solidFill>
                  <a:srgbClr val="ED8F11"/>
                </a:solidFill>
              </a:rPr>
              <a:t>Clerestory</a:t>
            </a:r>
          </a:p>
          <a:p>
            <a:pPr algn="ctr"/>
            <a:r>
              <a:rPr lang="en-US" sz="1600" dirty="0" smtClean="0"/>
              <a:t>Let in light</a:t>
            </a:r>
            <a:endParaRPr lang="en-US" dirty="0" smtClean="0"/>
          </a:p>
          <a:p>
            <a:pPr algn="ctr"/>
            <a:endParaRPr lang="en-US" dirty="0" smtClean="0"/>
          </a:p>
          <a:p>
            <a:pPr algn="ctr"/>
            <a:r>
              <a:rPr lang="en-US" dirty="0" err="1" smtClean="0">
                <a:solidFill>
                  <a:srgbClr val="ED8F11"/>
                </a:solidFill>
              </a:rPr>
              <a:t>Triforium</a:t>
            </a:r>
            <a:endParaRPr lang="en-US" dirty="0" smtClean="0">
              <a:solidFill>
                <a:srgbClr val="ED8F11"/>
              </a:solidFill>
            </a:endParaRPr>
          </a:p>
          <a:p>
            <a:pPr algn="ctr"/>
            <a:r>
              <a:rPr lang="en-US" sz="1400" dirty="0" smtClean="0"/>
              <a:t>shallow arched gallery within the thickness of inner wall</a:t>
            </a:r>
            <a:endParaRPr lang="en-US" dirty="0" smtClean="0"/>
          </a:p>
          <a:p>
            <a:pPr algn="ctr"/>
            <a:endParaRPr lang="en-US" dirty="0" smtClean="0"/>
          </a:p>
          <a:p>
            <a:pPr algn="ctr"/>
            <a:r>
              <a:rPr lang="en-US" dirty="0" smtClean="0"/>
              <a:t>Arches</a:t>
            </a:r>
          </a:p>
          <a:p>
            <a:pPr algn="ctr"/>
            <a:endParaRPr lang="en-US" dirty="0" smtClean="0"/>
          </a:p>
          <a:p>
            <a:pPr algn="ctr"/>
            <a:endParaRPr lang="en-US" dirty="0" smtClean="0"/>
          </a:p>
          <a:p>
            <a:pPr algn="ctr"/>
            <a:r>
              <a:rPr lang="en-US" dirty="0" smtClean="0">
                <a:solidFill>
                  <a:srgbClr val="ED8F11"/>
                </a:solidFill>
              </a:rPr>
              <a:t>Buttress</a:t>
            </a:r>
          </a:p>
          <a:p>
            <a:pPr algn="ctr"/>
            <a:endParaRPr lang="en-US" dirty="0" smtClean="0"/>
          </a:p>
          <a:p>
            <a:pPr algn="ctr"/>
            <a:r>
              <a:rPr lang="en-US" sz="1800" dirty="0" smtClean="0"/>
              <a:t>Small rounded windows/arches</a:t>
            </a:r>
          </a:p>
        </p:txBody>
      </p:sp>
      <p:pic>
        <p:nvPicPr>
          <p:cNvPr id="104450" name="Picture 2" descr="File:PeterElevDetailDehio.jpg"/>
          <p:cNvPicPr>
            <a:picLocks noChangeAspect="1" noChangeArrowheads="1"/>
          </p:cNvPicPr>
          <p:nvPr/>
        </p:nvPicPr>
        <p:blipFill>
          <a:blip r:embed="rId2" cstate="print"/>
          <a:srcRect/>
          <a:stretch>
            <a:fillRect/>
          </a:stretch>
        </p:blipFill>
        <p:spPr bwMode="auto">
          <a:xfrm>
            <a:off x="6553200" y="990600"/>
            <a:ext cx="2476500" cy="5867400"/>
          </a:xfrm>
          <a:prstGeom prst="rect">
            <a:avLst/>
          </a:prstGeom>
          <a:noFill/>
        </p:spPr>
      </p:pic>
      <p:cxnSp>
        <p:nvCxnSpPr>
          <p:cNvPr id="7" name="Straight Arrow Connector 6"/>
          <p:cNvCxnSpPr/>
          <p:nvPr/>
        </p:nvCxnSpPr>
        <p:spPr>
          <a:xfrm>
            <a:off x="5943600" y="685800"/>
            <a:ext cx="533400" cy="304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104452" name="Picture 4" descr="Choir"/>
          <p:cNvPicPr>
            <a:picLocks noChangeAspect="1" noChangeArrowheads="1"/>
          </p:cNvPicPr>
          <p:nvPr/>
        </p:nvPicPr>
        <p:blipFill>
          <a:blip r:embed="rId3" cstate="print"/>
          <a:srcRect/>
          <a:stretch>
            <a:fillRect/>
          </a:stretch>
        </p:blipFill>
        <p:spPr bwMode="auto">
          <a:xfrm>
            <a:off x="152400" y="990600"/>
            <a:ext cx="3067050" cy="5867400"/>
          </a:xfrm>
          <a:prstGeom prst="rect">
            <a:avLst/>
          </a:prstGeom>
          <a:noFill/>
        </p:spPr>
      </p:pic>
      <p:cxnSp>
        <p:nvCxnSpPr>
          <p:cNvPr id="10" name="Straight Arrow Connector 9"/>
          <p:cNvCxnSpPr/>
          <p:nvPr/>
        </p:nvCxnSpPr>
        <p:spPr>
          <a:xfrm flipH="1">
            <a:off x="3048000" y="762000"/>
            <a:ext cx="838200" cy="304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3" name="Straight Arrow Connector 12"/>
          <p:cNvCxnSpPr/>
          <p:nvPr/>
        </p:nvCxnSpPr>
        <p:spPr>
          <a:xfrm flipH="1">
            <a:off x="2362200" y="1828800"/>
            <a:ext cx="18288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5" name="Straight Arrow Connector 14"/>
          <p:cNvCxnSpPr/>
          <p:nvPr/>
        </p:nvCxnSpPr>
        <p:spPr>
          <a:xfrm>
            <a:off x="5867400" y="1828800"/>
            <a:ext cx="19050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Arrow Connector 16"/>
          <p:cNvCxnSpPr/>
          <p:nvPr/>
        </p:nvCxnSpPr>
        <p:spPr>
          <a:xfrm>
            <a:off x="5791200" y="3200400"/>
            <a:ext cx="1981200" cy="53340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19" name="Straight Arrow Connector 18"/>
          <p:cNvCxnSpPr/>
          <p:nvPr/>
        </p:nvCxnSpPr>
        <p:spPr>
          <a:xfrm flipH="1">
            <a:off x="2590800" y="3200400"/>
            <a:ext cx="1676400" cy="60960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 name="Straight Arrow Connector 20"/>
          <p:cNvCxnSpPr/>
          <p:nvPr/>
        </p:nvCxnSpPr>
        <p:spPr>
          <a:xfrm flipH="1">
            <a:off x="2667000" y="4572000"/>
            <a:ext cx="1905000" cy="1524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 name="Straight Arrow Connector 22"/>
          <p:cNvCxnSpPr/>
          <p:nvPr/>
        </p:nvCxnSpPr>
        <p:spPr>
          <a:xfrm flipV="1">
            <a:off x="5791200" y="5181600"/>
            <a:ext cx="1219200" cy="762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5" name="Straight Arrow Connector 24"/>
          <p:cNvCxnSpPr/>
          <p:nvPr/>
        </p:nvCxnSpPr>
        <p:spPr>
          <a:xfrm flipV="1">
            <a:off x="5791200" y="5715000"/>
            <a:ext cx="2743200" cy="2286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8" name="Straight Arrow Connector 27"/>
          <p:cNvCxnSpPr/>
          <p:nvPr/>
        </p:nvCxnSpPr>
        <p:spPr>
          <a:xfrm flipV="1">
            <a:off x="5867400" y="4572000"/>
            <a:ext cx="1905000" cy="1981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0" name="Straight Arrow Connector 29"/>
          <p:cNvCxnSpPr/>
          <p:nvPr/>
        </p:nvCxnSpPr>
        <p:spPr>
          <a:xfrm flipH="1" flipV="1">
            <a:off x="2057400" y="3352800"/>
            <a:ext cx="2057400" cy="3200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heckerboard(across)">
                                      <p:cBhvr>
                                        <p:cTn id="17" dur="500"/>
                                        <p:tgtEl>
                                          <p:spTgt spid="15"/>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linds(horizontal)">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dissolve">
                                      <p:cBhvr>
                                        <p:cTn id="35" dur="500"/>
                                        <p:tgtEl>
                                          <p:spTgt spid="19"/>
                                        </p:tgtEl>
                                      </p:cBhvr>
                                    </p:animEffect>
                                  </p:childTnLst>
                                </p:cTn>
                              </p:par>
                              <p:par>
                                <p:cTn id="36" presetID="9"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dissolv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blinds(horizontal)">
                                      <p:cBhvr>
                                        <p:cTn id="43" dur="5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dissolv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blinds(horizontal)">
                                      <p:cBhvr>
                                        <p:cTn id="53" dur="500"/>
                                        <p:tgtEl>
                                          <p:spTgt spid="3">
                                            <p:txEl>
                                              <p:pRg st="9" end="9"/>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dissolve">
                                      <p:cBhvr>
                                        <p:cTn id="58" dur="500"/>
                                        <p:tgtEl>
                                          <p:spTgt spid="25"/>
                                        </p:tgtEl>
                                      </p:cBhvr>
                                    </p:animEffect>
                                  </p:childTnLst>
                                </p:cTn>
                              </p:par>
                              <p:par>
                                <p:cTn id="59" presetID="9"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dissolve">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3">
                                            <p:txEl>
                                              <p:pRg st="11" end="11"/>
                                            </p:txEl>
                                          </p:spTgt>
                                        </p:tgtEl>
                                        <p:attrNameLst>
                                          <p:attrName>style.visibility</p:attrName>
                                        </p:attrNameLst>
                                      </p:cBhvr>
                                      <p:to>
                                        <p:strVal val="visible"/>
                                      </p:to>
                                    </p:set>
                                    <p:animEffect transition="in" filter="blinds(horizontal)">
                                      <p:cBhvr>
                                        <p:cTn id="6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2667000" cy="3323987"/>
          </a:xfrm>
        </p:spPr>
        <p:txBody>
          <a:bodyPr/>
          <a:lstStyle/>
          <a:p>
            <a:r>
              <a:rPr lang="en-US" dirty="0" smtClean="0"/>
              <a:t>Barrel Vault</a:t>
            </a:r>
            <a:br>
              <a:rPr lang="en-US" dirty="0" smtClean="0"/>
            </a:br>
            <a:r>
              <a:rPr lang="en-US" dirty="0" smtClean="0"/>
              <a:t> </a:t>
            </a:r>
            <a:br>
              <a:rPr lang="en-US" dirty="0" smtClean="0"/>
            </a:br>
            <a:r>
              <a:rPr lang="en-US" dirty="0" smtClean="0"/>
              <a:t> Groin vault</a:t>
            </a:r>
            <a:br>
              <a:rPr lang="en-US" dirty="0" smtClean="0"/>
            </a:br>
            <a:r>
              <a:rPr lang="en-US" dirty="0" smtClean="0"/>
              <a:t> </a:t>
            </a:r>
            <a:br>
              <a:rPr lang="en-US" dirty="0" smtClean="0"/>
            </a:br>
            <a:r>
              <a:rPr lang="en-US" dirty="0" smtClean="0"/>
              <a:t> Rib Vault</a:t>
            </a:r>
            <a:endParaRPr lang="en-US" dirty="0"/>
          </a:p>
        </p:txBody>
      </p:sp>
      <p:pic>
        <p:nvPicPr>
          <p:cNvPr id="96260" name="Picture 4" descr="http://cf.ydcdn.net/1.0.0.22/images/main/A4vault.jpg"/>
          <p:cNvPicPr>
            <a:picLocks noChangeAspect="1" noChangeArrowheads="1"/>
          </p:cNvPicPr>
          <p:nvPr/>
        </p:nvPicPr>
        <p:blipFill>
          <a:blip r:embed="rId2" cstate="print"/>
          <a:srcRect/>
          <a:stretch>
            <a:fillRect/>
          </a:stretch>
        </p:blipFill>
        <p:spPr bwMode="auto">
          <a:xfrm>
            <a:off x="6248400" y="-152400"/>
            <a:ext cx="2733675" cy="7229475"/>
          </a:xfrm>
          <a:prstGeom prst="rect">
            <a:avLst/>
          </a:prstGeom>
          <a:noFill/>
        </p:spPr>
      </p:pic>
      <p:cxnSp>
        <p:nvCxnSpPr>
          <p:cNvPr id="7" name="Straight Arrow Connector 6"/>
          <p:cNvCxnSpPr/>
          <p:nvPr/>
        </p:nvCxnSpPr>
        <p:spPr>
          <a:xfrm>
            <a:off x="2971800" y="609600"/>
            <a:ext cx="3048000" cy="152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a:xfrm>
            <a:off x="2971800" y="1981200"/>
            <a:ext cx="3048000" cy="6096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a:off x="2743200" y="3124200"/>
            <a:ext cx="3200400" cy="14478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Barrel Vault</a:t>
            </a:r>
            <a:endParaRPr lang="en-US" dirty="0"/>
          </a:p>
        </p:txBody>
      </p:sp>
      <p:sp>
        <p:nvSpPr>
          <p:cNvPr id="3" name="Content Placeholder 2"/>
          <p:cNvSpPr>
            <a:spLocks noGrp="1"/>
          </p:cNvSpPr>
          <p:nvPr>
            <p:ph idx="1"/>
          </p:nvPr>
        </p:nvSpPr>
        <p:spPr>
          <a:xfrm>
            <a:off x="381000" y="914400"/>
            <a:ext cx="3657600" cy="4343400"/>
          </a:xfrm>
        </p:spPr>
        <p:txBody>
          <a:bodyPr/>
          <a:lstStyle/>
          <a:p>
            <a:r>
              <a:rPr lang="en-US" sz="2000" dirty="0" smtClean="0"/>
              <a:t>The simplest type of vaulted roof </a:t>
            </a:r>
          </a:p>
          <a:p>
            <a:r>
              <a:rPr lang="en-US" sz="2000" dirty="0" smtClean="0"/>
              <a:t>single arched surface extends from wall to wall, the length of the space to be vaulted, for example, the nave of a church.</a:t>
            </a:r>
          </a:p>
          <a:p>
            <a:r>
              <a:rPr lang="en-US" sz="2000" dirty="0" smtClean="0"/>
              <a:t>required the support of solid walls, or walls in which the windows were very small.</a:t>
            </a:r>
            <a:endParaRPr lang="en-US" sz="2000" dirty="0"/>
          </a:p>
        </p:txBody>
      </p:sp>
      <p:pic>
        <p:nvPicPr>
          <p:cNvPr id="101378" name="Picture 2" descr="File:Saint-Savin nef.jpg"/>
          <p:cNvPicPr>
            <a:picLocks noChangeAspect="1" noChangeArrowheads="1"/>
          </p:cNvPicPr>
          <p:nvPr/>
        </p:nvPicPr>
        <p:blipFill>
          <a:blip r:embed="rId2" cstate="print"/>
          <a:srcRect/>
          <a:stretch>
            <a:fillRect/>
          </a:stretch>
        </p:blipFill>
        <p:spPr bwMode="auto">
          <a:xfrm>
            <a:off x="4114800" y="914400"/>
            <a:ext cx="4572000" cy="5715000"/>
          </a:xfrm>
          <a:prstGeom prst="rect">
            <a:avLst/>
          </a:prstGeom>
          <a:noFill/>
        </p:spPr>
      </p:pic>
      <p:pic>
        <p:nvPicPr>
          <p:cNvPr id="101380" name="Picture 4" descr="File:TournusTonnengewölbe.jpg"/>
          <p:cNvPicPr>
            <a:picLocks noChangeAspect="1" noChangeArrowheads="1"/>
          </p:cNvPicPr>
          <p:nvPr/>
        </p:nvPicPr>
        <p:blipFill>
          <a:blip r:embed="rId3" cstate="print"/>
          <a:srcRect/>
          <a:stretch>
            <a:fillRect/>
          </a:stretch>
        </p:blipFill>
        <p:spPr bwMode="auto">
          <a:xfrm>
            <a:off x="4724400" y="914400"/>
            <a:ext cx="3848100" cy="570547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box(in)">
                                      <p:cBhvr>
                                        <p:cTn id="7" dur="5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Groin Vault</a:t>
            </a:r>
            <a:endParaRPr lang="en-US" dirty="0"/>
          </a:p>
        </p:txBody>
      </p:sp>
      <p:sp>
        <p:nvSpPr>
          <p:cNvPr id="3" name="Content Placeholder 2"/>
          <p:cNvSpPr>
            <a:spLocks noGrp="1"/>
          </p:cNvSpPr>
          <p:nvPr>
            <p:ph idx="1"/>
          </p:nvPr>
        </p:nvSpPr>
        <p:spPr>
          <a:xfrm>
            <a:off x="381000" y="914400"/>
            <a:ext cx="4419600" cy="4339650"/>
          </a:xfrm>
        </p:spPr>
        <p:txBody>
          <a:bodyPr/>
          <a:lstStyle/>
          <a:p>
            <a:r>
              <a:rPr lang="en-US" sz="2000" dirty="0" smtClean="0"/>
              <a:t>Groin vaults occur in early Romanesque buildings</a:t>
            </a:r>
          </a:p>
          <a:p>
            <a:r>
              <a:rPr lang="en-US" sz="2000" dirty="0" smtClean="0"/>
              <a:t>In later buildings employing ribbed </a:t>
            </a:r>
            <a:r>
              <a:rPr lang="en-US" sz="2000" dirty="0" err="1" smtClean="0"/>
              <a:t>vaultings</a:t>
            </a:r>
            <a:r>
              <a:rPr lang="en-US" sz="2000" dirty="0" smtClean="0"/>
              <a:t>, groin vaults are most frequently used for the less visible and smaller vaults, particularly in crypts and aisles.</a:t>
            </a:r>
          </a:p>
          <a:p>
            <a:r>
              <a:rPr lang="en-US" sz="2000" dirty="0" smtClean="0"/>
              <a:t> A groin vault is almost always square in plan and is constructed of two barrel vaults intersecting at right angles. </a:t>
            </a:r>
          </a:p>
          <a:p>
            <a:r>
              <a:rPr lang="en-US" sz="2000" dirty="0" smtClean="0"/>
              <a:t>Unlike a ribbed vault, the entire arch is a structural member. Groin vaults are frequently separated by transverse arched ribs of low profile.</a:t>
            </a:r>
            <a:endParaRPr lang="en-US" sz="2000" dirty="0"/>
          </a:p>
        </p:txBody>
      </p:sp>
      <p:pic>
        <p:nvPicPr>
          <p:cNvPr id="102402" name="Picture 2" descr="File:F08.Mozac.0191.JPG"/>
          <p:cNvPicPr>
            <a:picLocks noChangeAspect="1" noChangeArrowheads="1"/>
          </p:cNvPicPr>
          <p:nvPr/>
        </p:nvPicPr>
        <p:blipFill>
          <a:blip r:embed="rId2" cstate="print"/>
          <a:srcRect/>
          <a:stretch>
            <a:fillRect/>
          </a:stretch>
        </p:blipFill>
        <p:spPr bwMode="auto">
          <a:xfrm>
            <a:off x="4876800" y="152400"/>
            <a:ext cx="3819525" cy="5705476"/>
          </a:xfrm>
          <a:prstGeom prst="rect">
            <a:avLst/>
          </a:prstGeom>
          <a:noFill/>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 Vault</a:t>
            </a:r>
            <a:endParaRPr lang="en-US" dirty="0"/>
          </a:p>
        </p:txBody>
      </p:sp>
      <p:sp>
        <p:nvSpPr>
          <p:cNvPr id="3" name="Content Placeholder 2"/>
          <p:cNvSpPr>
            <a:spLocks noGrp="1"/>
          </p:cNvSpPr>
          <p:nvPr>
            <p:ph idx="1"/>
          </p:nvPr>
        </p:nvSpPr>
        <p:spPr>
          <a:xfrm>
            <a:off x="381000" y="914400"/>
            <a:ext cx="4114800" cy="4278094"/>
          </a:xfrm>
        </p:spPr>
        <p:txBody>
          <a:bodyPr/>
          <a:lstStyle/>
          <a:p>
            <a:r>
              <a:rPr lang="en-US" sz="2000" dirty="0" smtClean="0"/>
              <a:t>Ribbed vaults came into general use in the 12th century.</a:t>
            </a:r>
          </a:p>
          <a:p>
            <a:r>
              <a:rPr lang="en-US" sz="2000" dirty="0" smtClean="0"/>
              <a:t> In ribbed vaults, not only are there ribs spanning the vaulted area transversely, but each vaulted bay has diagonal ribs, following the same course as the groins in a groin vault.</a:t>
            </a:r>
          </a:p>
          <a:p>
            <a:r>
              <a:rPr lang="en-US" sz="2000" dirty="0" smtClean="0"/>
              <a:t> However, whereas in a groin vault, the vault itself is the structural member, in a ribbed vault, it is the ribs that are the structural members, and the spaces between them can be filled with lighter, non-structural material</a:t>
            </a:r>
            <a:endParaRPr lang="en-US" sz="2000" dirty="0"/>
          </a:p>
        </p:txBody>
      </p:sp>
      <p:pic>
        <p:nvPicPr>
          <p:cNvPr id="103426" name="Picture 2" descr="File:Peterborough south choir aisle.JPG"/>
          <p:cNvPicPr>
            <a:picLocks noChangeAspect="1" noChangeArrowheads="1"/>
          </p:cNvPicPr>
          <p:nvPr/>
        </p:nvPicPr>
        <p:blipFill>
          <a:blip r:embed="rId2" cstate="print"/>
          <a:srcRect/>
          <a:stretch>
            <a:fillRect/>
          </a:stretch>
        </p:blipFill>
        <p:spPr bwMode="auto">
          <a:xfrm>
            <a:off x="4800600" y="914400"/>
            <a:ext cx="4152900" cy="5705476"/>
          </a:xfrm>
          <a:prstGeom prst="rect">
            <a:avLst/>
          </a:prstGeom>
          <a:noFill/>
        </p:spPr>
      </p:pic>
      <p:pic>
        <p:nvPicPr>
          <p:cNvPr id="103428" name="Picture 4" descr="File:Abbaye aux hommes intérieur 03.jpeg"/>
          <p:cNvPicPr>
            <a:picLocks noChangeAspect="1" noChangeArrowheads="1"/>
          </p:cNvPicPr>
          <p:nvPr/>
        </p:nvPicPr>
        <p:blipFill>
          <a:blip r:embed="rId3" cstate="print"/>
          <a:srcRect/>
          <a:stretch>
            <a:fillRect/>
          </a:stretch>
        </p:blipFill>
        <p:spPr bwMode="auto">
          <a:xfrm>
            <a:off x="4724400" y="990600"/>
            <a:ext cx="4286250" cy="5715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blinds(horizontal)">
                                      <p:cBhvr>
                                        <p:cTn id="7" dur="5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81000" y="230188"/>
            <a:ext cx="8382000" cy="1551194"/>
          </a:xfrm>
        </p:spPr>
        <p:txBody>
          <a:bodyPr/>
          <a:lstStyle/>
          <a:p>
            <a:pPr eaLnBrk="1" hangingPunct="1"/>
            <a:r>
              <a:rPr lang="en-US" sz="2800" i="1" dirty="0" smtClean="0"/>
              <a:t>St. </a:t>
            </a:r>
            <a:r>
              <a:rPr lang="en-US" sz="2800" i="1" dirty="0" err="1" smtClean="0"/>
              <a:t>Sernin</a:t>
            </a:r>
            <a:r>
              <a:rPr lang="en-US" sz="2800" dirty="0" smtClean="0"/>
              <a:t/>
            </a:r>
            <a:br>
              <a:rPr lang="en-US" sz="2800" dirty="0" smtClean="0"/>
            </a:br>
            <a:r>
              <a:rPr lang="en-US" sz="2800" dirty="0" smtClean="0"/>
              <a:t>Toulouse, France</a:t>
            </a:r>
            <a:br>
              <a:rPr lang="en-US" sz="2800" dirty="0" smtClean="0"/>
            </a:br>
            <a:r>
              <a:rPr lang="en-US" sz="2800" dirty="0" smtClean="0"/>
              <a:t>Romanesque</a:t>
            </a:r>
            <a:br>
              <a:rPr lang="en-US" sz="2800" dirty="0" smtClean="0"/>
            </a:br>
            <a:r>
              <a:rPr lang="en-US" sz="2800" dirty="0" smtClean="0"/>
              <a:t>1070 CE                  key piece</a:t>
            </a:r>
          </a:p>
        </p:txBody>
      </p:sp>
      <p:sp>
        <p:nvSpPr>
          <p:cNvPr id="4" name="Content Placeholder 3"/>
          <p:cNvSpPr>
            <a:spLocks noGrp="1"/>
          </p:cNvSpPr>
          <p:nvPr>
            <p:ph sz="half" idx="1"/>
          </p:nvPr>
        </p:nvSpPr>
        <p:spPr>
          <a:xfrm>
            <a:off x="381000" y="1828800"/>
            <a:ext cx="3200400" cy="4825937"/>
          </a:xfrm>
        </p:spPr>
        <p:txBody>
          <a:bodyPr/>
          <a:lstStyle/>
          <a:p>
            <a:r>
              <a:rPr lang="en-US" sz="2000" dirty="0" smtClean="0"/>
              <a:t>-</a:t>
            </a:r>
            <a:r>
              <a:rPr lang="en-US" dirty="0" smtClean="0"/>
              <a:t>Pilgrimage church containing ambulatory and radiating chapels for relics </a:t>
            </a:r>
          </a:p>
          <a:p>
            <a:r>
              <a:rPr lang="en-US" dirty="0" smtClean="0"/>
              <a:t>-Barrel-vaulted interior with demarcated ribs; buttress on exterior</a:t>
            </a:r>
          </a:p>
          <a:p>
            <a:r>
              <a:rPr lang="en-US" dirty="0" smtClean="0"/>
              <a:t>-Double side aisles provide ease of movement</a:t>
            </a:r>
          </a:p>
        </p:txBody>
      </p:sp>
      <p:sp>
        <p:nvSpPr>
          <p:cNvPr id="5" name="Content Placeholder 4"/>
          <p:cNvSpPr>
            <a:spLocks noGrp="1"/>
          </p:cNvSpPr>
          <p:nvPr>
            <p:ph sz="half" idx="2"/>
          </p:nvPr>
        </p:nvSpPr>
        <p:spPr>
          <a:xfrm>
            <a:off x="3733800" y="3962400"/>
            <a:ext cx="5029200" cy="2025170"/>
          </a:xfrm>
        </p:spPr>
        <p:txBody>
          <a:bodyPr/>
          <a:lstStyle/>
          <a:p>
            <a:r>
              <a:rPr lang="en-US" dirty="0" smtClean="0"/>
              <a:t>-Square </a:t>
            </a:r>
            <a:r>
              <a:rPr lang="en-US" dirty="0" err="1" smtClean="0"/>
              <a:t>Schematism</a:t>
            </a:r>
            <a:r>
              <a:rPr lang="en-US" dirty="0" smtClean="0"/>
              <a:t>: church plan utilizing the crossing square to measure all parts of the design</a:t>
            </a:r>
          </a:p>
          <a:p>
            <a:endParaRPr lang="en-US" dirty="0"/>
          </a:p>
        </p:txBody>
      </p:sp>
      <p:pic>
        <p:nvPicPr>
          <p:cNvPr id="17411" name="Picture 6" descr="http://www.oneonta.edu/faculty/farberas/arth/Images/109images/Romanesque/St_Sernin/aerial_view.jpg"/>
          <p:cNvPicPr>
            <a:picLocks noChangeAspect="1" noChangeArrowheads="1"/>
          </p:cNvPicPr>
          <p:nvPr/>
        </p:nvPicPr>
        <p:blipFill>
          <a:blip r:embed="rId3" cstate="print"/>
          <a:srcRect/>
          <a:stretch>
            <a:fillRect/>
          </a:stretch>
        </p:blipFill>
        <p:spPr bwMode="auto">
          <a:xfrm>
            <a:off x="3733800" y="152400"/>
            <a:ext cx="5257800" cy="3623310"/>
          </a:xfrm>
          <a:prstGeom prst="rect">
            <a:avLst/>
          </a:prstGeom>
          <a:noFill/>
          <a:ln w="9525">
            <a:noFill/>
            <a:miter lim="800000"/>
            <a:headEnd/>
            <a:tailEnd/>
          </a:ln>
        </p:spPr>
      </p:pic>
      <p:sp>
        <p:nvSpPr>
          <p:cNvPr id="6" name="5-Point Star 5"/>
          <p:cNvSpPr/>
          <p:nvPr/>
        </p:nvSpPr>
        <p:spPr bwMode="auto">
          <a:xfrm>
            <a:off x="2819400" y="533400"/>
            <a:ext cx="914400" cy="838200"/>
          </a:xfrm>
          <a:prstGeom prst="star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grpId="0" nodeType="clickEffect">
                                  <p:stCondLst>
                                    <p:cond delay="0"/>
                                  </p:stCondLst>
                                  <p:childTnLst>
                                    <p:animRot by="21600000">
                                      <p:cBhvr>
                                        <p:cTn id="26"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1000" y="230188"/>
            <a:ext cx="8382000" cy="443198"/>
          </a:xfrm>
        </p:spPr>
        <p:txBody>
          <a:bodyPr/>
          <a:lstStyle/>
          <a:p>
            <a:r>
              <a:rPr lang="en-US" sz="3200" dirty="0" smtClean="0"/>
              <a:t>Does this view make my buttresses look fat?</a:t>
            </a:r>
          </a:p>
        </p:txBody>
      </p:sp>
      <p:pic>
        <p:nvPicPr>
          <p:cNvPr id="18435" name="Picture 2" descr="http://www.bc.edu/bc_org/avp/cas/fnart/arch/romanesque/toulouse/sernin03.jpg"/>
          <p:cNvPicPr>
            <a:picLocks noChangeAspect="1" noChangeArrowheads="1"/>
          </p:cNvPicPr>
          <p:nvPr/>
        </p:nvPicPr>
        <p:blipFill>
          <a:blip r:embed="rId2" cstate="print"/>
          <a:srcRect/>
          <a:stretch>
            <a:fillRect/>
          </a:stretch>
        </p:blipFill>
        <p:spPr bwMode="auto">
          <a:xfrm>
            <a:off x="1600200" y="1676400"/>
            <a:ext cx="7131456" cy="4876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smtClean="0"/>
          </a:p>
        </p:txBody>
      </p:sp>
      <p:sp>
        <p:nvSpPr>
          <p:cNvPr id="20483" name="Rectangle 3"/>
          <p:cNvSpPr>
            <a:spLocks noGrp="1" noChangeArrowheads="1"/>
          </p:cNvSpPr>
          <p:nvPr>
            <p:ph idx="1"/>
          </p:nvPr>
        </p:nvSpPr>
        <p:spPr/>
        <p:txBody>
          <a:bodyPr/>
          <a:lstStyle/>
          <a:p>
            <a:pPr eaLnBrk="1" hangingPunct="1"/>
            <a:endParaRPr lang="en-US" smtClean="0"/>
          </a:p>
        </p:txBody>
      </p:sp>
      <p:pic>
        <p:nvPicPr>
          <p:cNvPr id="20484" name="Picture 4" descr="17-04"/>
          <p:cNvPicPr>
            <a:picLocks noChangeAspect="1" noChangeArrowheads="1"/>
          </p:cNvPicPr>
          <p:nvPr/>
        </p:nvPicPr>
        <p:blipFill>
          <a:blip r:embed="rId3" cstate="print"/>
          <a:srcRect/>
          <a:stretch>
            <a:fillRect/>
          </a:stretch>
        </p:blipFill>
        <p:spPr bwMode="auto">
          <a:xfrm>
            <a:off x="0" y="0"/>
            <a:ext cx="4648200" cy="3198813"/>
          </a:xfrm>
          <a:prstGeom prst="rect">
            <a:avLst/>
          </a:prstGeom>
          <a:noFill/>
          <a:ln w="9525">
            <a:noFill/>
            <a:miter lim="800000"/>
            <a:headEnd/>
            <a:tailEnd/>
          </a:ln>
        </p:spPr>
      </p:pic>
      <p:pic>
        <p:nvPicPr>
          <p:cNvPr id="20485" name="Picture 6" descr="17-06"/>
          <p:cNvPicPr>
            <a:picLocks noChangeAspect="1" noChangeArrowheads="1"/>
          </p:cNvPicPr>
          <p:nvPr/>
        </p:nvPicPr>
        <p:blipFill>
          <a:blip r:embed="rId4" cstate="print"/>
          <a:srcRect/>
          <a:stretch>
            <a:fillRect/>
          </a:stretch>
        </p:blipFill>
        <p:spPr bwMode="auto">
          <a:xfrm>
            <a:off x="4800600" y="533400"/>
            <a:ext cx="4322763" cy="5638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85800"/>
          </a:xfrm>
        </p:spPr>
        <p:txBody>
          <a:bodyPr rtlCol="0">
            <a:noAutofit/>
          </a:bodyPr>
          <a:lstStyle/>
          <a:p>
            <a:pPr lvl="1" fontAlgn="auto">
              <a:spcAft>
                <a:spcPts val="0"/>
              </a:spcAft>
              <a:defRPr/>
            </a:pPr>
            <a:r>
              <a:rPr lang="en-US" sz="4800" dirty="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South France</a:t>
            </a:r>
          </a:p>
        </p:txBody>
      </p:sp>
      <p:sp>
        <p:nvSpPr>
          <p:cNvPr id="4099" name="Content Placeholder 2"/>
          <p:cNvSpPr>
            <a:spLocks noGrp="1"/>
          </p:cNvSpPr>
          <p:nvPr>
            <p:ph idx="1"/>
          </p:nvPr>
        </p:nvSpPr>
        <p:spPr>
          <a:xfrm>
            <a:off x="457200" y="1600200"/>
            <a:ext cx="2819400" cy="4525963"/>
          </a:xfrm>
        </p:spPr>
        <p:txBody>
          <a:bodyPr/>
          <a:lstStyle/>
          <a:p>
            <a:r>
              <a:rPr lang="en-US" dirty="0" smtClean="0">
                <a:solidFill>
                  <a:srgbClr val="FFFF66"/>
                </a:solidFill>
                <a:latin typeface="High Tower Text" pitchFamily="18" charset="0"/>
              </a:rPr>
              <a:t>Height</a:t>
            </a:r>
          </a:p>
          <a:p>
            <a:r>
              <a:rPr lang="en-US" dirty="0" smtClean="0">
                <a:solidFill>
                  <a:srgbClr val="FFFF66"/>
                </a:solidFill>
                <a:latin typeface="High Tower Text" pitchFamily="18" charset="0"/>
              </a:rPr>
              <a:t>Pilgrimage style</a:t>
            </a:r>
          </a:p>
          <a:p>
            <a:r>
              <a:rPr lang="en-US" dirty="0" smtClean="0">
                <a:solidFill>
                  <a:srgbClr val="FFFF66"/>
                </a:solidFill>
                <a:latin typeface="High Tower Text" pitchFamily="18" charset="0"/>
              </a:rPr>
              <a:t>Latin Cross</a:t>
            </a:r>
          </a:p>
          <a:p>
            <a:endParaRPr lang="en-US" dirty="0" smtClean="0"/>
          </a:p>
        </p:txBody>
      </p:sp>
      <p:pic>
        <p:nvPicPr>
          <p:cNvPr id="4100" name="Picture 3" descr="msotw9_temp0"/>
          <p:cNvPicPr>
            <a:picLocks noChangeAspect="1" noChangeArrowheads="1"/>
          </p:cNvPicPr>
          <p:nvPr/>
        </p:nvPicPr>
        <p:blipFill>
          <a:blip r:embed="rId2" cstate="print">
            <a:lum contrast="42000"/>
          </a:blip>
          <a:srcRect/>
          <a:stretch>
            <a:fillRect/>
          </a:stretch>
        </p:blipFill>
        <p:spPr bwMode="auto">
          <a:xfrm>
            <a:off x="3276600" y="1447800"/>
            <a:ext cx="5867400" cy="4495800"/>
          </a:xfrm>
          <a:prstGeom prst="rect">
            <a:avLst/>
          </a:prstGeom>
          <a:noFill/>
          <a:ln w="9525">
            <a:solidFill>
              <a:schemeClr val="bg2"/>
            </a:solid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8382000" cy="1329595"/>
          </a:xfrm>
        </p:spPr>
        <p:txBody>
          <a:bodyPr/>
          <a:lstStyle/>
          <a:p>
            <a:r>
              <a:rPr lang="en-US" sz="2400" i="1" dirty="0" err="1" smtClean="0"/>
              <a:t>Sant</a:t>
            </a:r>
            <a:r>
              <a:rPr lang="en-US" sz="2400" i="1" dirty="0" smtClean="0"/>
              <a:t>’ </a:t>
            </a:r>
            <a:r>
              <a:rPr lang="en-US" sz="2400" i="1" dirty="0" err="1" smtClean="0"/>
              <a:t>Ambrogio</a:t>
            </a:r>
            <a:r>
              <a:rPr lang="en-US" sz="2400" dirty="0" smtClean="0"/>
              <a:t/>
            </a:r>
            <a:br>
              <a:rPr lang="en-US" sz="2400" dirty="0" smtClean="0"/>
            </a:br>
            <a:r>
              <a:rPr lang="en-US" sz="2400" dirty="0" smtClean="0"/>
              <a:t>Milan, Italy</a:t>
            </a:r>
            <a:br>
              <a:rPr lang="en-US" sz="2400" dirty="0" smtClean="0"/>
            </a:br>
            <a:r>
              <a:rPr lang="en-US" sz="2400" dirty="0" smtClean="0"/>
              <a:t>Romanesque</a:t>
            </a:r>
            <a:br>
              <a:rPr lang="en-US" sz="2400" dirty="0" smtClean="0"/>
            </a:br>
            <a:r>
              <a:rPr lang="en-US" sz="2400" dirty="0" smtClean="0"/>
              <a:t>1100 CE</a:t>
            </a:r>
            <a:endParaRPr lang="en-US" sz="2400" dirty="0"/>
          </a:p>
        </p:txBody>
      </p:sp>
      <p:sp>
        <p:nvSpPr>
          <p:cNvPr id="5" name="Content Placeholder 4"/>
          <p:cNvSpPr>
            <a:spLocks noGrp="1"/>
          </p:cNvSpPr>
          <p:nvPr>
            <p:ph sz="half" idx="1"/>
          </p:nvPr>
        </p:nvSpPr>
        <p:spPr>
          <a:xfrm>
            <a:off x="381000" y="1523999"/>
            <a:ext cx="3657600" cy="4782848"/>
          </a:xfrm>
        </p:spPr>
        <p:txBody>
          <a:bodyPr/>
          <a:lstStyle/>
          <a:p>
            <a:r>
              <a:rPr lang="en-US" dirty="0" smtClean="0"/>
              <a:t>Built to honor St. Ambrose, Milan’s first bishop</a:t>
            </a:r>
          </a:p>
          <a:p>
            <a:r>
              <a:rPr lang="en-US" dirty="0" smtClean="0"/>
              <a:t>Atrium, in the style of the earliest Christian churches</a:t>
            </a:r>
          </a:p>
          <a:p>
            <a:r>
              <a:rPr lang="en-US" dirty="0" smtClean="0"/>
              <a:t>Without a transept</a:t>
            </a:r>
          </a:p>
          <a:p>
            <a:r>
              <a:rPr lang="en-US" dirty="0" smtClean="0"/>
              <a:t>Dark- no clerestory</a:t>
            </a:r>
          </a:p>
          <a:p>
            <a:r>
              <a:rPr lang="en-US" dirty="0" smtClean="0"/>
              <a:t>Low to the ground</a:t>
            </a:r>
          </a:p>
          <a:p>
            <a:endParaRPr lang="en-US" dirty="0" smtClean="0"/>
          </a:p>
          <a:p>
            <a:endParaRPr lang="en-US" dirty="0"/>
          </a:p>
        </p:txBody>
      </p:sp>
      <p:pic>
        <p:nvPicPr>
          <p:cNvPr id="7" name="Picture 5" descr="msotw9_temp0"/>
          <p:cNvPicPr>
            <a:picLocks noGrp="1" noChangeAspect="1" noChangeArrowheads="1"/>
          </p:cNvPicPr>
          <p:nvPr>
            <p:ph sz="half" idx="2"/>
          </p:nvPr>
        </p:nvPicPr>
        <p:blipFill>
          <a:blip r:embed="rId2" cstate="print">
            <a:lum contrast="42000"/>
          </a:blip>
          <a:stretch>
            <a:fillRect/>
          </a:stretch>
        </p:blipFill>
        <p:spPr bwMode="auto">
          <a:xfrm>
            <a:off x="4440186" y="-841112"/>
            <a:ext cx="4780014" cy="6937112"/>
          </a:xfrm>
          <a:prstGeom prst="rect">
            <a:avLst/>
          </a:prstGeom>
          <a:noFill/>
          <a:ln w="9525">
            <a:noFill/>
            <a:miter lim="800000"/>
            <a:headEnd/>
            <a:tailEnd/>
          </a:ln>
        </p:spPr>
      </p:pic>
      <p:pic>
        <p:nvPicPr>
          <p:cNvPr id="107522" name="Picture 2" descr="http://milanotravel.org/images/milano_santambrogiointerno.jpg"/>
          <p:cNvPicPr>
            <a:picLocks noChangeAspect="1" noChangeArrowheads="1"/>
          </p:cNvPicPr>
          <p:nvPr/>
        </p:nvPicPr>
        <p:blipFill>
          <a:blip r:embed="rId3" cstate="print"/>
          <a:srcRect/>
          <a:stretch>
            <a:fillRect/>
          </a:stretch>
        </p:blipFill>
        <p:spPr bwMode="auto">
          <a:xfrm>
            <a:off x="3962400" y="3200400"/>
            <a:ext cx="5291037" cy="39624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7522"/>
                                        </p:tgtEl>
                                        <p:attrNameLst>
                                          <p:attrName>style.visibility</p:attrName>
                                        </p:attrNameLst>
                                      </p:cBhvr>
                                      <p:to>
                                        <p:strVal val="visible"/>
                                      </p:to>
                                    </p:set>
                                    <p:animEffect transition="in" filter="blinds(horizontal)">
                                      <p:cBhvr>
                                        <p:cTn id="32" dur="5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230188"/>
            <a:ext cx="8382000" cy="1329595"/>
          </a:xfrm>
        </p:spPr>
        <p:txBody>
          <a:bodyPr/>
          <a:lstStyle/>
          <a:p>
            <a:pPr eaLnBrk="1" hangingPunct="1"/>
            <a:r>
              <a:rPr lang="en-US" dirty="0" smtClean="0">
                <a:gradFill>
                  <a:gsLst>
                    <a:gs pos="0">
                      <a:schemeClr val="accent1">
                        <a:lumMod val="60000"/>
                        <a:lumOff val="40000"/>
                      </a:schemeClr>
                    </a:gs>
                    <a:gs pos="12000">
                      <a:srgbClr val="E6D78A"/>
                    </a:gs>
                    <a:gs pos="30000">
                      <a:srgbClr val="C7AC4C"/>
                    </a:gs>
                    <a:gs pos="45000">
                      <a:srgbClr val="E6D78A"/>
                    </a:gs>
                    <a:gs pos="77000">
                      <a:srgbClr val="C7AC4C"/>
                    </a:gs>
                    <a:gs pos="100000">
                      <a:srgbClr val="E6DCAC"/>
                    </a:gs>
                  </a:gsLst>
                  <a:lin ang="5400000" scaled="0"/>
                </a:gradFill>
              </a:rPr>
              <a:t>Connections to Classical?</a:t>
            </a:r>
            <a:br>
              <a:rPr lang="en-US" dirty="0" smtClean="0">
                <a:gradFill>
                  <a:gsLst>
                    <a:gs pos="0">
                      <a:schemeClr val="accent1">
                        <a:lumMod val="60000"/>
                        <a:lumOff val="40000"/>
                      </a:schemeClr>
                    </a:gs>
                    <a:gs pos="12000">
                      <a:srgbClr val="E6D78A"/>
                    </a:gs>
                    <a:gs pos="30000">
                      <a:srgbClr val="C7AC4C"/>
                    </a:gs>
                    <a:gs pos="45000">
                      <a:srgbClr val="E6D78A"/>
                    </a:gs>
                    <a:gs pos="77000">
                      <a:srgbClr val="C7AC4C"/>
                    </a:gs>
                    <a:gs pos="100000">
                      <a:srgbClr val="E6DCAC"/>
                    </a:gs>
                  </a:gsLst>
                  <a:lin ang="5400000" scaled="0"/>
                </a:gradFill>
              </a:rPr>
            </a:br>
            <a:r>
              <a:rPr lang="en-US" dirty="0" smtClean="0">
                <a:gradFill>
                  <a:gsLst>
                    <a:gs pos="0">
                      <a:schemeClr val="accent1">
                        <a:lumMod val="60000"/>
                        <a:lumOff val="40000"/>
                      </a:schemeClr>
                    </a:gs>
                    <a:gs pos="12000">
                      <a:srgbClr val="E6D78A"/>
                    </a:gs>
                    <a:gs pos="30000">
                      <a:srgbClr val="C7AC4C"/>
                    </a:gs>
                    <a:gs pos="45000">
                      <a:srgbClr val="E6D78A"/>
                    </a:gs>
                    <a:gs pos="77000">
                      <a:srgbClr val="C7AC4C"/>
                    </a:gs>
                    <a:gs pos="100000">
                      <a:srgbClr val="E6DCAC"/>
                    </a:gs>
                  </a:gsLst>
                  <a:lin ang="5400000" scaled="0"/>
                </a:gradFill>
              </a:rPr>
              <a:t>Reasons for building? </a:t>
            </a:r>
          </a:p>
        </p:txBody>
      </p:sp>
      <p:pic>
        <p:nvPicPr>
          <p:cNvPr id="3075" name="Picture 9" descr="bigdoor"/>
          <p:cNvPicPr>
            <a:picLocks noChangeAspect="1" noChangeArrowheads="1"/>
          </p:cNvPicPr>
          <p:nvPr/>
        </p:nvPicPr>
        <p:blipFill>
          <a:blip r:embed="rId3" cstate="print"/>
          <a:srcRect/>
          <a:stretch>
            <a:fillRect/>
          </a:stretch>
        </p:blipFill>
        <p:spPr bwMode="auto">
          <a:xfrm>
            <a:off x="381000" y="1820863"/>
            <a:ext cx="2590800" cy="5037137"/>
          </a:xfrm>
          <a:prstGeom prst="rect">
            <a:avLst/>
          </a:prstGeom>
          <a:noFill/>
          <a:ln w="9525">
            <a:noFill/>
            <a:miter lim="800000"/>
            <a:headEnd/>
            <a:tailEnd/>
          </a:ln>
        </p:spPr>
      </p:pic>
      <p:pic>
        <p:nvPicPr>
          <p:cNvPr id="3076" name="Picture 11" descr="grm03017"/>
          <p:cNvPicPr>
            <a:picLocks noChangeAspect="1" noChangeArrowheads="1"/>
          </p:cNvPicPr>
          <p:nvPr/>
        </p:nvPicPr>
        <p:blipFill>
          <a:blip r:embed="rId4" cstate="print"/>
          <a:srcRect/>
          <a:stretch>
            <a:fillRect/>
          </a:stretch>
        </p:blipFill>
        <p:spPr bwMode="auto">
          <a:xfrm>
            <a:off x="3352800" y="2362200"/>
            <a:ext cx="5486400" cy="37099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rtlCol="0">
            <a:normAutofit fontScale="90000"/>
          </a:bodyPr>
          <a:lstStyle/>
          <a:p>
            <a:pPr fontAlgn="auto">
              <a:spcAft>
                <a:spcPts val="0"/>
              </a:spcAft>
              <a:defRPr/>
            </a:pPr>
            <a:r>
              <a:rPr lang="en-US" sz="4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Germany and northern Italy</a:t>
            </a:r>
          </a:p>
        </p:txBody>
      </p:sp>
      <p:sp>
        <p:nvSpPr>
          <p:cNvPr id="5123" name="Content Placeholder 2"/>
          <p:cNvSpPr>
            <a:spLocks noGrp="1"/>
          </p:cNvSpPr>
          <p:nvPr>
            <p:ph idx="1"/>
          </p:nvPr>
        </p:nvSpPr>
        <p:spPr>
          <a:xfrm>
            <a:off x="381000" y="2514600"/>
            <a:ext cx="8382000" cy="2514600"/>
          </a:xfrm>
        </p:spPr>
        <p:txBody>
          <a:bodyPr/>
          <a:lstStyle/>
          <a:p>
            <a:pPr marL="342900" lvl="1" indent="-342900">
              <a:buFont typeface="Arial" charset="0"/>
              <a:buChar char="•"/>
            </a:pPr>
            <a:r>
              <a:rPr lang="en-US" sz="3200" dirty="0" smtClean="0">
                <a:solidFill>
                  <a:srgbClr val="FFFF66"/>
                </a:solidFill>
                <a:latin typeface="High Tower Text" pitchFamily="18" charset="0"/>
              </a:rPr>
              <a:t>low</a:t>
            </a:r>
            <a:endParaRPr lang="en-US" dirty="0" smtClean="0">
              <a:solidFill>
                <a:srgbClr val="FFFF66"/>
              </a:solidFill>
              <a:latin typeface="High Tower Text" pitchFamily="18" charset="0"/>
            </a:endParaRPr>
          </a:p>
          <a:p>
            <a:r>
              <a:rPr lang="en-US" dirty="0" smtClean="0">
                <a:solidFill>
                  <a:srgbClr val="FFFF66"/>
                </a:solidFill>
                <a:latin typeface="High Tower Text" pitchFamily="18" charset="0"/>
              </a:rPr>
              <a:t>No transept</a:t>
            </a:r>
          </a:p>
          <a:p>
            <a:r>
              <a:rPr lang="en-US" dirty="0" smtClean="0">
                <a:solidFill>
                  <a:srgbClr val="FFFF66"/>
                </a:solidFill>
                <a:latin typeface="High Tower Text" pitchFamily="18" charset="0"/>
              </a:rPr>
              <a:t>Last to have atrium</a:t>
            </a:r>
          </a:p>
        </p:txBody>
      </p:sp>
      <p:pic>
        <p:nvPicPr>
          <p:cNvPr id="5124" name="Picture 5" descr="msotw9_temp0"/>
          <p:cNvPicPr>
            <a:picLocks noChangeAspect="1" noChangeArrowheads="1"/>
          </p:cNvPicPr>
          <p:nvPr/>
        </p:nvPicPr>
        <p:blipFill>
          <a:blip r:embed="rId2" cstate="print">
            <a:lum contrast="42000"/>
          </a:blip>
          <a:srcRect/>
          <a:stretch>
            <a:fillRect/>
          </a:stretch>
        </p:blipFill>
        <p:spPr bwMode="auto">
          <a:xfrm>
            <a:off x="4648200" y="0"/>
            <a:ext cx="44958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9"/>
            <a:ext cx="4267200" cy="1293812"/>
          </a:xfrm>
        </p:spPr>
        <p:txBody>
          <a:bodyPr/>
          <a:lstStyle/>
          <a:p>
            <a:r>
              <a:rPr lang="en-US" sz="2400" b="1" dirty="0"/>
              <a:t>St. </a:t>
            </a:r>
            <a:r>
              <a:rPr lang="en-US" sz="2400" b="1" dirty="0" smtClean="0"/>
              <a:t>Etienne</a:t>
            </a:r>
            <a:br>
              <a:rPr lang="en-US" sz="2400" b="1" dirty="0" smtClean="0"/>
            </a:br>
            <a:r>
              <a:rPr lang="en-US" sz="2400" b="1" dirty="0" smtClean="0"/>
              <a:t>Caen, France</a:t>
            </a:r>
            <a:br>
              <a:rPr lang="en-US" sz="2400" b="1" dirty="0" smtClean="0"/>
            </a:br>
            <a:r>
              <a:rPr lang="en-US" sz="2400" b="1" dirty="0" smtClean="0"/>
              <a:t>Romanesque</a:t>
            </a:r>
            <a:r>
              <a:rPr lang="en-US" sz="2400" b="1" dirty="0"/>
              <a:t/>
            </a:r>
            <a:br>
              <a:rPr lang="en-US" sz="2400" b="1" dirty="0"/>
            </a:br>
            <a:r>
              <a:rPr lang="en-US" sz="2400" b="1" dirty="0" smtClean="0"/>
              <a:t> </a:t>
            </a:r>
            <a:r>
              <a:rPr lang="en-US" sz="2400" b="1" dirty="0"/>
              <a:t>c. 1100 CE</a:t>
            </a:r>
            <a:r>
              <a:rPr lang="en-US" sz="2400" dirty="0"/>
              <a:t/>
            </a:r>
            <a:br>
              <a:rPr lang="en-US" sz="2400" dirty="0"/>
            </a:br>
            <a:endParaRPr lang="en-US" sz="2400" dirty="0"/>
          </a:p>
        </p:txBody>
      </p:sp>
      <p:sp>
        <p:nvSpPr>
          <p:cNvPr id="5" name="Content Placeholder 4"/>
          <p:cNvSpPr>
            <a:spLocks noGrp="1"/>
          </p:cNvSpPr>
          <p:nvPr>
            <p:ph sz="half" idx="1"/>
          </p:nvPr>
        </p:nvSpPr>
        <p:spPr>
          <a:xfrm>
            <a:off x="381000" y="1600199"/>
            <a:ext cx="4114800" cy="5601533"/>
          </a:xfrm>
        </p:spPr>
        <p:txBody>
          <a:bodyPr/>
          <a:lstStyle/>
          <a:p>
            <a:r>
              <a:rPr lang="en-US" sz="2000" dirty="0" smtClean="0">
                <a:latin typeface="Times New Roman" pitchFamily="18" charset="0"/>
                <a:cs typeface="Times New Roman" pitchFamily="18" charset="0"/>
              </a:rPr>
              <a:t>The Masterpiece of Norman Romanesque architecture</a:t>
            </a:r>
          </a:p>
          <a:p>
            <a:pPr marL="339976" lvl="1" indent="-339976">
              <a:buBlip>
                <a:blip r:embed="rId2"/>
              </a:buBlip>
            </a:pPr>
            <a:r>
              <a:rPr lang="en-US" sz="2000" dirty="0" smtClean="0">
                <a:latin typeface="Times New Roman" pitchFamily="18" charset="0"/>
                <a:cs typeface="Times New Roman" pitchFamily="18" charset="0"/>
              </a:rPr>
              <a:t>The Norman style developed during the rule of William the Conqueror (he's buried here).</a:t>
            </a:r>
          </a:p>
          <a:p>
            <a:r>
              <a:rPr lang="en-US" sz="2000" dirty="0" smtClean="0">
                <a:latin typeface="Times New Roman" pitchFamily="18" charset="0"/>
                <a:cs typeface="Times New Roman" pitchFamily="18" charset="0"/>
              </a:rPr>
              <a:t>-Façade looks towards the verticality of the Gothic </a:t>
            </a:r>
          </a:p>
          <a:p>
            <a:r>
              <a:rPr lang="en-US" sz="2000" dirty="0" smtClean="0">
                <a:latin typeface="Times New Roman" pitchFamily="18" charset="0"/>
                <a:cs typeface="Times New Roman" pitchFamily="18" charset="0"/>
              </a:rPr>
              <a:t>-Spires on the </a:t>
            </a:r>
            <a:r>
              <a:rPr lang="en-US" sz="2000" dirty="0" err="1" smtClean="0">
                <a:latin typeface="Times New Roman" pitchFamily="18" charset="0"/>
                <a:cs typeface="Times New Roman" pitchFamily="18" charset="0"/>
              </a:rPr>
              <a:t>westworks</a:t>
            </a:r>
            <a:r>
              <a:rPr lang="en-US" sz="2000" dirty="0" smtClean="0">
                <a:latin typeface="Times New Roman" pitchFamily="18" charset="0"/>
                <a:cs typeface="Times New Roman" pitchFamily="18" charset="0"/>
              </a:rPr>
              <a:t> are added later </a:t>
            </a:r>
          </a:p>
          <a:p>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Sixpart</a:t>
            </a:r>
            <a:r>
              <a:rPr lang="en-US" sz="2000" dirty="0" smtClean="0">
                <a:latin typeface="Times New Roman" pitchFamily="18" charset="0"/>
                <a:cs typeface="Times New Roman" pitchFamily="18" charset="0"/>
              </a:rPr>
              <a:t> rib vaults used for decoration later they discover that they help hold up the roof </a:t>
            </a:r>
          </a:p>
          <a:p>
            <a:r>
              <a:rPr lang="en-US" sz="2000" dirty="0" smtClean="0">
                <a:latin typeface="Times New Roman" pitchFamily="18" charset="0"/>
                <a:cs typeface="Times New Roman" pitchFamily="18" charset="0"/>
              </a:rPr>
              <a:t>ribbed vault, used for the first time in France.</a:t>
            </a:r>
          </a:p>
          <a:p>
            <a:pPr marL="339976" lvl="1" indent="-339976">
              <a:buBlip>
                <a:blip r:embed="rId2"/>
              </a:buBlip>
            </a:pPr>
            <a:r>
              <a:rPr lang="en-US" sz="2000" dirty="0" smtClean="0">
                <a:latin typeface="Times New Roman" pitchFamily="18" charset="0"/>
                <a:cs typeface="Times New Roman" pitchFamily="18" charset="0"/>
              </a:rPr>
              <a:t>The spires were added during the Gothic period.</a:t>
            </a:r>
          </a:p>
          <a:p>
            <a:endParaRPr lang="en-US" sz="2000" dirty="0" smtClean="0"/>
          </a:p>
          <a:p>
            <a:endParaRPr lang="en-US" sz="2000" dirty="0"/>
          </a:p>
        </p:txBody>
      </p:sp>
      <p:sp>
        <p:nvSpPr>
          <p:cNvPr id="6" name="Content Placeholder 5"/>
          <p:cNvSpPr>
            <a:spLocks noGrp="1"/>
          </p:cNvSpPr>
          <p:nvPr>
            <p:ph sz="half" idx="2"/>
          </p:nvPr>
        </p:nvSpPr>
        <p:spPr/>
        <p:txBody>
          <a:bodyPr/>
          <a:lstStyle/>
          <a:p>
            <a:endParaRPr lang="en-US"/>
          </a:p>
        </p:txBody>
      </p:sp>
      <p:pic>
        <p:nvPicPr>
          <p:cNvPr id="109570" name="Picture 2" descr="http://www.sacred-destinations.com/france/images/normandy/caen/abbaye-hommes/resized/facade-ccc-allie-caulfield-p.jpg"/>
          <p:cNvPicPr>
            <a:picLocks noChangeAspect="1" noChangeArrowheads="1"/>
          </p:cNvPicPr>
          <p:nvPr/>
        </p:nvPicPr>
        <p:blipFill>
          <a:blip r:embed="rId3" cstate="print"/>
          <a:srcRect/>
          <a:stretch>
            <a:fillRect/>
          </a:stretch>
        </p:blipFill>
        <p:spPr bwMode="auto">
          <a:xfrm>
            <a:off x="4668216" y="0"/>
            <a:ext cx="4522982" cy="66294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descr="http://2.bp.blogspot.com/_UMQXiyTc3XQ/S7NMjiuGgJI/AAAAAAAARe4/tR3UhGAuOZY/s1600/stephenson_27_53407_Caen_St-Etienne_Crossing_lg.jpg"/>
          <p:cNvPicPr>
            <a:picLocks noChangeAspect="1" noChangeArrowheads="1"/>
          </p:cNvPicPr>
          <p:nvPr/>
        </p:nvPicPr>
        <p:blipFill>
          <a:blip r:embed="rId3" cstate="print"/>
          <a:srcRect/>
          <a:stretch>
            <a:fillRect/>
          </a:stretch>
        </p:blipFill>
        <p:spPr bwMode="auto">
          <a:xfrm>
            <a:off x="228600" y="762000"/>
            <a:ext cx="4274916" cy="4267200"/>
          </a:xfrm>
          <a:prstGeom prst="rect">
            <a:avLst/>
          </a:prstGeom>
          <a:noFill/>
        </p:spPr>
      </p:pic>
      <p:sp>
        <p:nvSpPr>
          <p:cNvPr id="21506" name="Rectangle 2"/>
          <p:cNvSpPr>
            <a:spLocks noGrp="1" noChangeArrowheads="1"/>
          </p:cNvSpPr>
          <p:nvPr>
            <p:ph type="title"/>
          </p:nvPr>
        </p:nvSpPr>
        <p:spPr/>
        <p:txBody>
          <a:bodyPr/>
          <a:lstStyle/>
          <a:p>
            <a:pPr eaLnBrk="1" hangingPunct="1"/>
            <a:endParaRPr lang="en-US" smtClean="0"/>
          </a:p>
        </p:txBody>
      </p:sp>
      <p:sp>
        <p:nvSpPr>
          <p:cNvPr id="21507" name="Rectangle 3"/>
          <p:cNvSpPr>
            <a:spLocks noGrp="1" noChangeArrowheads="1"/>
          </p:cNvSpPr>
          <p:nvPr>
            <p:ph idx="1"/>
          </p:nvPr>
        </p:nvSpPr>
        <p:spPr/>
        <p:txBody>
          <a:bodyPr/>
          <a:lstStyle/>
          <a:p>
            <a:pPr eaLnBrk="1" hangingPunct="1"/>
            <a:endParaRPr lang="en-US" smtClean="0"/>
          </a:p>
        </p:txBody>
      </p:sp>
      <p:pic>
        <p:nvPicPr>
          <p:cNvPr id="21509" name="Picture 5" descr="17-13alt"/>
          <p:cNvPicPr>
            <a:picLocks noChangeAspect="1" noChangeArrowheads="1"/>
          </p:cNvPicPr>
          <p:nvPr/>
        </p:nvPicPr>
        <p:blipFill>
          <a:blip r:embed="rId4" cstate="print"/>
          <a:srcRect/>
          <a:stretch>
            <a:fillRect/>
          </a:stretch>
        </p:blipFill>
        <p:spPr bwMode="auto">
          <a:xfrm>
            <a:off x="4648200" y="76200"/>
            <a:ext cx="4330700" cy="6629400"/>
          </a:xfrm>
          <a:prstGeom prst="rect">
            <a:avLst/>
          </a:prstGeom>
          <a:noFill/>
          <a:ln w="9525">
            <a:noFill/>
            <a:miter lim="800000"/>
            <a:headEnd/>
            <a:tailEnd/>
          </a:ln>
        </p:spPr>
      </p:pic>
      <p:pic>
        <p:nvPicPr>
          <p:cNvPr id="43010" name="Picture 2" descr="File:Chevet abbHommes.JPG"/>
          <p:cNvPicPr>
            <a:picLocks noChangeAspect="1" noChangeArrowheads="1"/>
          </p:cNvPicPr>
          <p:nvPr/>
        </p:nvPicPr>
        <p:blipFill>
          <a:blip r:embed="rId5" cstate="print"/>
          <a:srcRect/>
          <a:stretch>
            <a:fillRect/>
          </a:stretch>
        </p:blipFill>
        <p:spPr bwMode="auto">
          <a:xfrm>
            <a:off x="457200" y="762000"/>
            <a:ext cx="7620000" cy="558165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3010"/>
                                        </p:tgtEl>
                                      </p:cBhvr>
                                    </p:animEffect>
                                    <p:set>
                                      <p:cBhvr>
                                        <p:cTn id="7" dur="1" fill="hold">
                                          <p:stCondLst>
                                            <p:cond delay="499"/>
                                          </p:stCondLst>
                                        </p:cTn>
                                        <p:tgtEl>
                                          <p:spTgt spid="430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smtClean="0"/>
          </a:p>
        </p:txBody>
      </p:sp>
      <p:sp>
        <p:nvSpPr>
          <p:cNvPr id="23555" name="Rectangle 3"/>
          <p:cNvSpPr>
            <a:spLocks noGrp="1" noChangeArrowheads="1"/>
          </p:cNvSpPr>
          <p:nvPr>
            <p:ph idx="1"/>
          </p:nvPr>
        </p:nvSpPr>
        <p:spPr/>
        <p:txBody>
          <a:bodyPr/>
          <a:lstStyle/>
          <a:p>
            <a:pPr eaLnBrk="1" hangingPunct="1"/>
            <a:endParaRPr lang="en-US" smtClean="0"/>
          </a:p>
        </p:txBody>
      </p:sp>
      <p:pic>
        <p:nvPicPr>
          <p:cNvPr id="23556" name="Picture 4" descr="Durham-cath-ext-004-s"/>
          <p:cNvPicPr>
            <a:picLocks noChangeAspect="1" noChangeArrowheads="1"/>
          </p:cNvPicPr>
          <p:nvPr/>
        </p:nvPicPr>
        <p:blipFill>
          <a:blip r:embed="rId3" cstate="print"/>
          <a:srcRect/>
          <a:stretch>
            <a:fillRect/>
          </a:stretch>
        </p:blipFill>
        <p:spPr bwMode="auto">
          <a:xfrm>
            <a:off x="76200" y="334963"/>
            <a:ext cx="9144000" cy="5989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4648200"/>
            <a:ext cx="5715000" cy="2215991"/>
          </a:xfrm>
        </p:spPr>
        <p:txBody>
          <a:bodyPr/>
          <a:lstStyle/>
          <a:p>
            <a:r>
              <a:rPr lang="en-US" sz="2800" b="1" i="1" dirty="0" smtClean="0"/>
              <a:t>Durham Cathedral</a:t>
            </a:r>
            <a:r>
              <a:rPr lang="en-US" sz="2800" b="1" dirty="0" smtClean="0"/>
              <a:t/>
            </a:r>
            <a:br>
              <a:rPr lang="en-US" sz="2800" b="1" dirty="0" smtClean="0"/>
            </a:br>
            <a:r>
              <a:rPr lang="en-US" sz="2800" b="1" dirty="0" smtClean="0"/>
              <a:t>England</a:t>
            </a:r>
            <a:br>
              <a:rPr lang="en-US" sz="2800" b="1" dirty="0" smtClean="0"/>
            </a:br>
            <a:r>
              <a:rPr lang="en-US" sz="2800" b="1" dirty="0"/>
              <a:t> Romanesque </a:t>
            </a:r>
            <a:r>
              <a:rPr lang="en-US" sz="2800" b="1" dirty="0" smtClean="0"/>
              <a:t/>
            </a:r>
            <a:br>
              <a:rPr lang="en-US" sz="2800" b="1" dirty="0" smtClean="0"/>
            </a:br>
            <a:r>
              <a:rPr lang="en-US" sz="2800" b="1" dirty="0" smtClean="0"/>
              <a:t> </a:t>
            </a:r>
            <a:r>
              <a:rPr lang="en-US" sz="2800" b="1" dirty="0"/>
              <a:t>c. 1100 CE</a:t>
            </a:r>
            <a:r>
              <a:rPr lang="en-US" dirty="0"/>
              <a:t/>
            </a:r>
            <a:br>
              <a:rPr lang="en-US" dirty="0"/>
            </a:br>
            <a:endParaRPr lang="en-US" dirty="0"/>
          </a:p>
        </p:txBody>
      </p:sp>
      <p:sp>
        <p:nvSpPr>
          <p:cNvPr id="3" name="Content Placeholder 2"/>
          <p:cNvSpPr>
            <a:spLocks noGrp="1"/>
          </p:cNvSpPr>
          <p:nvPr>
            <p:ph idx="1"/>
          </p:nvPr>
        </p:nvSpPr>
        <p:spPr>
          <a:xfrm>
            <a:off x="0" y="152400"/>
            <a:ext cx="2971800" cy="4949047"/>
          </a:xfrm>
        </p:spPr>
        <p:txBody>
          <a:bodyPr/>
          <a:lstStyle/>
          <a:p>
            <a:r>
              <a:rPr lang="en-US" sz="2400" dirty="0" smtClean="0"/>
              <a:t>-First use of rib vaults</a:t>
            </a:r>
          </a:p>
          <a:p>
            <a:r>
              <a:rPr lang="en-US" sz="2400" dirty="0" smtClean="0"/>
              <a:t>-English tradition: long nave</a:t>
            </a:r>
          </a:p>
          <a:p>
            <a:r>
              <a:rPr lang="en-US" sz="2400" dirty="0" smtClean="0"/>
              <a:t>-Patterns on piers derived from Early Medieval art</a:t>
            </a:r>
          </a:p>
          <a:p>
            <a:r>
              <a:rPr lang="en-US" sz="2400" dirty="0" smtClean="0"/>
              <a:t>-Alternating rhythm of piers; compound pier and a solid pier set up a harmony</a:t>
            </a:r>
          </a:p>
          <a:p>
            <a:r>
              <a:rPr lang="en-US" sz="2400" dirty="0" smtClean="0"/>
              <a:t>-Slightly pointed arches foreshadows the Gothic</a:t>
            </a:r>
            <a:endParaRPr lang="en-US" sz="2400" dirty="0"/>
          </a:p>
        </p:txBody>
      </p:sp>
      <p:pic>
        <p:nvPicPr>
          <p:cNvPr id="110594" name="Picture 2" descr="http://christianworldtraveler.files.wordpress.com/2010/01/durhamcath.jpg"/>
          <p:cNvPicPr>
            <a:picLocks noChangeAspect="1" noChangeArrowheads="1"/>
          </p:cNvPicPr>
          <p:nvPr/>
        </p:nvPicPr>
        <p:blipFill>
          <a:blip r:embed="rId2" cstate="print"/>
          <a:srcRect/>
          <a:stretch>
            <a:fillRect/>
          </a:stretch>
        </p:blipFill>
        <p:spPr bwMode="auto">
          <a:xfrm>
            <a:off x="3048000" y="0"/>
            <a:ext cx="6096000" cy="4572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smtClean="0"/>
          </a:p>
        </p:txBody>
      </p:sp>
      <p:sp>
        <p:nvSpPr>
          <p:cNvPr id="25603" name="Rectangle 3"/>
          <p:cNvSpPr>
            <a:spLocks noGrp="1" noChangeArrowheads="1"/>
          </p:cNvSpPr>
          <p:nvPr>
            <p:ph idx="1"/>
          </p:nvPr>
        </p:nvSpPr>
        <p:spPr/>
        <p:txBody>
          <a:bodyPr/>
          <a:lstStyle/>
          <a:p>
            <a:pPr eaLnBrk="1" hangingPunct="1"/>
            <a:endParaRPr lang="en-US" smtClean="0"/>
          </a:p>
        </p:txBody>
      </p:sp>
      <p:pic>
        <p:nvPicPr>
          <p:cNvPr id="25604" name="Picture 6" descr="DurhamInterior_Cap"/>
          <p:cNvPicPr>
            <a:picLocks noChangeAspect="1" noChangeArrowheads="1"/>
          </p:cNvPicPr>
          <p:nvPr/>
        </p:nvPicPr>
        <p:blipFill>
          <a:blip r:embed="rId3" cstate="print"/>
          <a:srcRect/>
          <a:stretch>
            <a:fillRect/>
          </a:stretch>
        </p:blipFill>
        <p:spPr bwMode="auto">
          <a:xfrm>
            <a:off x="5314950" y="1066800"/>
            <a:ext cx="3829050" cy="5105400"/>
          </a:xfrm>
          <a:prstGeom prst="rect">
            <a:avLst/>
          </a:prstGeom>
          <a:noFill/>
          <a:ln w="9525">
            <a:noFill/>
            <a:miter lim="800000"/>
            <a:headEnd/>
            <a:tailEnd/>
          </a:ln>
        </p:spPr>
      </p:pic>
      <p:pic>
        <p:nvPicPr>
          <p:cNvPr id="25605" name="Picture 8" descr="3364803"/>
          <p:cNvPicPr>
            <a:picLocks noChangeAspect="1" noChangeArrowheads="1"/>
          </p:cNvPicPr>
          <p:nvPr/>
        </p:nvPicPr>
        <p:blipFill>
          <a:blip r:embed="rId4" cstate="print"/>
          <a:srcRect/>
          <a:stretch>
            <a:fillRect/>
          </a:stretch>
        </p:blipFill>
        <p:spPr bwMode="auto">
          <a:xfrm>
            <a:off x="0" y="381000"/>
            <a:ext cx="4940300" cy="6477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thefreelancehistorywriter.files.wordpress.com/2012/08/durham_cathedral.jpg"/>
          <p:cNvPicPr>
            <a:picLocks noChangeAspect="1" noChangeArrowheads="1"/>
          </p:cNvPicPr>
          <p:nvPr/>
        </p:nvPicPr>
        <p:blipFill>
          <a:blip r:embed="rId2" cstate="print"/>
          <a:srcRect/>
          <a:stretch>
            <a:fillRect/>
          </a:stretch>
        </p:blipFill>
        <p:spPr bwMode="auto">
          <a:xfrm>
            <a:off x="990600" y="0"/>
            <a:ext cx="6477000" cy="6542424"/>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Normandy/England</a:t>
            </a:r>
            <a:endParaRPr lang="en-US" dirty="0"/>
          </a:p>
        </p:txBody>
      </p:sp>
      <p:sp>
        <p:nvSpPr>
          <p:cNvPr id="3" name="Content Placeholder 2"/>
          <p:cNvSpPr>
            <a:spLocks noGrp="1"/>
          </p:cNvSpPr>
          <p:nvPr>
            <p:ph idx="1"/>
          </p:nvPr>
        </p:nvSpPr>
        <p:spPr>
          <a:xfrm>
            <a:off x="381000" y="1412875"/>
            <a:ext cx="4724400" cy="4462760"/>
          </a:xfrm>
        </p:spPr>
        <p:txBody>
          <a:bodyPr/>
          <a:lstStyle/>
          <a:p>
            <a:pPr marL="396875" lvl="1">
              <a:buBlip>
                <a:blip r:embed="rId2"/>
              </a:buBlip>
            </a:pPr>
            <a:r>
              <a:rPr lang="en-US" dirty="0" smtClean="0">
                <a:solidFill>
                  <a:srgbClr val="FFFF66"/>
                </a:solidFill>
                <a:latin typeface="Times New Roman" pitchFamily="18" charset="0"/>
                <a:cs typeface="Times New Roman" pitchFamily="18" charset="0"/>
              </a:rPr>
              <a:t>Height and long nave</a:t>
            </a:r>
          </a:p>
          <a:p>
            <a:pPr marL="396875" lvl="1">
              <a:buBlip>
                <a:blip r:embed="rId2"/>
              </a:buBlip>
            </a:pPr>
            <a:r>
              <a:rPr lang="en-US" dirty="0" smtClean="0">
                <a:solidFill>
                  <a:srgbClr val="FFFF66"/>
                </a:solidFill>
                <a:latin typeface="Times New Roman" pitchFamily="18" charset="0"/>
                <a:cs typeface="Times New Roman" pitchFamily="18" charset="0"/>
              </a:rPr>
              <a:t>Buttresses divide the facade into three bays – (</a:t>
            </a:r>
            <a:r>
              <a:rPr lang="en-US" b="1" i="1" dirty="0" smtClean="0">
                <a:solidFill>
                  <a:srgbClr val="FFFF66"/>
                </a:solidFill>
                <a:latin typeface="Times New Roman" pitchFamily="18" charset="0"/>
                <a:cs typeface="Times New Roman" pitchFamily="18" charset="0"/>
              </a:rPr>
              <a:t>tripartite)</a:t>
            </a:r>
            <a:br>
              <a:rPr lang="en-US" b="1" i="1" dirty="0" smtClean="0">
                <a:solidFill>
                  <a:srgbClr val="FFFF66"/>
                </a:solidFill>
                <a:latin typeface="Times New Roman" pitchFamily="18" charset="0"/>
                <a:cs typeface="Times New Roman" pitchFamily="18" charset="0"/>
              </a:rPr>
            </a:br>
            <a:r>
              <a:rPr lang="en-US" dirty="0" smtClean="0">
                <a:solidFill>
                  <a:srgbClr val="FFFF66"/>
                </a:solidFill>
                <a:latin typeface="Times New Roman" pitchFamily="18" charset="0"/>
                <a:cs typeface="Times New Roman" pitchFamily="18" charset="0"/>
              </a:rPr>
              <a:t>- there are also 3 horizontal divisions</a:t>
            </a:r>
          </a:p>
          <a:p>
            <a:pPr marL="396875" lvl="1">
              <a:buBlip>
                <a:blip r:embed="rId2"/>
              </a:buBlip>
            </a:pPr>
            <a:endParaRPr lang="en-US" dirty="0" smtClean="0">
              <a:solidFill>
                <a:srgbClr val="FFFF66"/>
              </a:solidFill>
              <a:latin typeface="Times New Roman" pitchFamily="18" charset="0"/>
              <a:cs typeface="Times New Roman" pitchFamily="18" charset="0"/>
            </a:endParaRPr>
          </a:p>
          <a:p>
            <a:pPr marL="396875" lvl="1">
              <a:buBlip>
                <a:blip r:embed="rId2"/>
              </a:buBlip>
            </a:pPr>
            <a:endParaRPr lang="en-US" dirty="0" smtClean="0">
              <a:solidFill>
                <a:srgbClr val="FFFF66"/>
              </a:solidFill>
              <a:latin typeface="Times New Roman" pitchFamily="18" charset="0"/>
              <a:cs typeface="Times New Roman" pitchFamily="18" charset="0"/>
            </a:endParaRPr>
          </a:p>
          <a:p>
            <a:pPr marL="396875" lvl="1">
              <a:buBlip>
                <a:blip r:embed="rId2"/>
              </a:buBlip>
            </a:pPr>
            <a:endParaRPr lang="en-US" dirty="0" smtClean="0">
              <a:solidFill>
                <a:srgbClr val="FFFF66"/>
              </a:solidFill>
              <a:latin typeface="Times New Roman" pitchFamily="18" charset="0"/>
              <a:cs typeface="Times New Roman" pitchFamily="18" charset="0"/>
            </a:endParaRPr>
          </a:p>
          <a:p>
            <a:pPr marL="396875" lvl="1">
              <a:buBlip>
                <a:blip r:embed="rId2"/>
              </a:buBlip>
            </a:pPr>
            <a:endParaRPr lang="en-US" dirty="0" smtClean="0">
              <a:solidFill>
                <a:srgbClr val="FFFF66"/>
              </a:solidFill>
              <a:latin typeface="Times New Roman" pitchFamily="18" charset="0"/>
              <a:cs typeface="Times New Roman" pitchFamily="18" charset="0"/>
            </a:endParaRPr>
          </a:p>
          <a:p>
            <a:endParaRPr lang="en-US" dirty="0"/>
          </a:p>
        </p:txBody>
      </p:sp>
      <p:pic>
        <p:nvPicPr>
          <p:cNvPr id="4" name="Picture 2" descr="st_etiennne_facade"/>
          <p:cNvPicPr>
            <a:picLocks noChangeAspect="1" noChangeArrowheads="1"/>
          </p:cNvPicPr>
          <p:nvPr/>
        </p:nvPicPr>
        <p:blipFill>
          <a:blip r:embed="rId3" cstate="print"/>
          <a:srcRect/>
          <a:stretch>
            <a:fillRect/>
          </a:stretch>
        </p:blipFill>
        <p:spPr bwMode="auto">
          <a:xfrm>
            <a:off x="5038090" y="0"/>
            <a:ext cx="4088448" cy="6019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3505200" cy="1107996"/>
          </a:xfrm>
        </p:spPr>
        <p:txBody>
          <a:bodyPr/>
          <a:lstStyle/>
          <a:p>
            <a:r>
              <a:rPr lang="en-US" sz="2000" i="1" dirty="0" smtClean="0"/>
              <a:t>Pisa Cathedral Complex</a:t>
            </a:r>
            <a:r>
              <a:rPr lang="en-US" sz="2000" dirty="0" smtClean="0"/>
              <a:t/>
            </a:r>
            <a:br>
              <a:rPr lang="en-US" sz="2000" dirty="0" smtClean="0"/>
            </a:br>
            <a:r>
              <a:rPr lang="en-US" sz="2000" dirty="0" smtClean="0"/>
              <a:t>Pisa, Italy</a:t>
            </a:r>
            <a:br>
              <a:rPr lang="en-US" sz="2000" dirty="0" smtClean="0"/>
            </a:br>
            <a:r>
              <a:rPr lang="en-US" sz="2000" dirty="0" smtClean="0"/>
              <a:t>Romanesque</a:t>
            </a:r>
            <a:br>
              <a:rPr lang="en-US" sz="2000" dirty="0" smtClean="0"/>
            </a:br>
            <a:r>
              <a:rPr lang="en-US" sz="2000" dirty="0" smtClean="0"/>
              <a:t>1110 CE</a:t>
            </a:r>
            <a:endParaRPr lang="en-US" sz="2000" dirty="0"/>
          </a:p>
        </p:txBody>
      </p:sp>
      <p:sp>
        <p:nvSpPr>
          <p:cNvPr id="3" name="Content Placeholder 2"/>
          <p:cNvSpPr>
            <a:spLocks noGrp="1"/>
          </p:cNvSpPr>
          <p:nvPr>
            <p:ph idx="1"/>
          </p:nvPr>
        </p:nvSpPr>
        <p:spPr>
          <a:xfrm>
            <a:off x="381000" y="1412875"/>
            <a:ext cx="4191000" cy="4825937"/>
          </a:xfrm>
        </p:spPr>
        <p:txBody>
          <a:bodyPr/>
          <a:lstStyle/>
          <a:p>
            <a:r>
              <a:rPr lang="en-US" dirty="0" smtClean="0"/>
              <a:t>Arcades and blind arcades on façade </a:t>
            </a:r>
          </a:p>
          <a:p>
            <a:r>
              <a:rPr lang="en-US" dirty="0" smtClean="0"/>
              <a:t>Separate bell tower </a:t>
            </a:r>
          </a:p>
          <a:p>
            <a:r>
              <a:rPr lang="en-US" dirty="0" smtClean="0"/>
              <a:t>Wooden roof over nave </a:t>
            </a:r>
          </a:p>
          <a:p>
            <a:r>
              <a:rPr lang="en-US" dirty="0" smtClean="0"/>
              <a:t>Inspired by Old St. Peters of Rome </a:t>
            </a:r>
          </a:p>
          <a:p>
            <a:r>
              <a:rPr lang="en-US" dirty="0" smtClean="0"/>
              <a:t>Marble exterior typical of Romanesque architecture in Italy</a:t>
            </a:r>
            <a:endParaRPr lang="en-US" dirty="0"/>
          </a:p>
        </p:txBody>
      </p:sp>
      <p:pic>
        <p:nvPicPr>
          <p:cNvPr id="94210" name="Picture 2" descr="S0153106"/>
          <p:cNvPicPr>
            <a:picLocks noChangeAspect="1" noChangeArrowheads="1"/>
          </p:cNvPicPr>
          <p:nvPr/>
        </p:nvPicPr>
        <p:blipFill>
          <a:blip r:embed="rId2" cstate="print"/>
          <a:srcRect/>
          <a:stretch>
            <a:fillRect/>
          </a:stretch>
        </p:blipFill>
        <p:spPr bwMode="auto">
          <a:xfrm>
            <a:off x="4007112" y="228600"/>
            <a:ext cx="4894002" cy="3733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smtClean="0"/>
          </a:p>
        </p:txBody>
      </p:sp>
      <p:sp>
        <p:nvSpPr>
          <p:cNvPr id="26627" name="Rectangle 3"/>
          <p:cNvSpPr>
            <a:spLocks noGrp="1" noChangeArrowheads="1"/>
          </p:cNvSpPr>
          <p:nvPr>
            <p:ph idx="1"/>
          </p:nvPr>
        </p:nvSpPr>
        <p:spPr/>
        <p:txBody>
          <a:bodyPr/>
          <a:lstStyle/>
          <a:p>
            <a:pPr eaLnBrk="1" hangingPunct="1"/>
            <a:endParaRPr lang="en-US" smtClean="0"/>
          </a:p>
        </p:txBody>
      </p:sp>
      <p:pic>
        <p:nvPicPr>
          <p:cNvPr id="26628" name="Picture 4" descr="100"/>
          <p:cNvPicPr>
            <a:picLocks noChangeAspect="1" noChangeArrowheads="1"/>
          </p:cNvPicPr>
          <p:nvPr/>
        </p:nvPicPr>
        <p:blipFill>
          <a:blip r:embed="rId3" cstate="print"/>
          <a:srcRect/>
          <a:stretch>
            <a:fillRect/>
          </a:stretch>
        </p:blipFill>
        <p:spPr bwMode="auto">
          <a:xfrm>
            <a:off x="0" y="0"/>
            <a:ext cx="4575175" cy="6858000"/>
          </a:xfrm>
          <a:prstGeom prst="rect">
            <a:avLst/>
          </a:prstGeom>
          <a:noFill/>
          <a:ln w="9525">
            <a:noFill/>
            <a:miter lim="800000"/>
            <a:headEnd/>
            <a:tailEnd/>
          </a:ln>
        </p:spPr>
      </p:pic>
      <p:pic>
        <p:nvPicPr>
          <p:cNvPr id="26629" name="Picture 5" descr="pcd03-96"/>
          <p:cNvPicPr>
            <a:picLocks noChangeAspect="1" noChangeArrowheads="1"/>
          </p:cNvPicPr>
          <p:nvPr/>
        </p:nvPicPr>
        <p:blipFill>
          <a:blip r:embed="rId4" cstate="print"/>
          <a:srcRect/>
          <a:stretch>
            <a:fillRect/>
          </a:stretch>
        </p:blipFill>
        <p:spPr bwMode="auto">
          <a:xfrm>
            <a:off x="4648200" y="1905000"/>
            <a:ext cx="4495800" cy="30178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1000" y="230188"/>
            <a:ext cx="8382000" cy="1329595"/>
          </a:xfrm>
        </p:spPr>
        <p:txBody>
          <a:bodyPr/>
          <a:lstStyle/>
          <a:p>
            <a:pPr eaLnBrk="1" hangingPunct="1"/>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How does this demonstrate shifting notions of salvation?</a:t>
            </a:r>
          </a:p>
        </p:txBody>
      </p:sp>
      <p:pic>
        <p:nvPicPr>
          <p:cNvPr id="4099" name="Picture 7" descr="File:Gerokreuz full 20050903.jpg">
            <a:hlinkClick r:id="rId3"/>
          </p:cNvPr>
          <p:cNvPicPr>
            <a:picLocks noChangeAspect="1" noChangeArrowheads="1"/>
          </p:cNvPicPr>
          <p:nvPr/>
        </p:nvPicPr>
        <p:blipFill>
          <a:blip r:embed="rId4" cstate="print"/>
          <a:srcRect/>
          <a:stretch>
            <a:fillRect/>
          </a:stretch>
        </p:blipFill>
        <p:spPr bwMode="auto">
          <a:xfrm>
            <a:off x="5410200" y="1828800"/>
            <a:ext cx="3124200" cy="4860925"/>
          </a:xfrm>
          <a:prstGeom prst="rect">
            <a:avLst/>
          </a:prstGeom>
          <a:noFill/>
          <a:ln w="9525">
            <a:noFill/>
            <a:miter lim="800000"/>
            <a:headEnd/>
            <a:tailEnd/>
          </a:ln>
        </p:spPr>
      </p:pic>
      <p:pic>
        <p:nvPicPr>
          <p:cNvPr id="4100" name="Picture 9" descr="File:Gerokreuz detail 20050903.jpg">
            <a:hlinkClick r:id="rId5"/>
          </p:cNvPr>
          <p:cNvPicPr>
            <a:picLocks noChangeAspect="1" noChangeArrowheads="1"/>
          </p:cNvPicPr>
          <p:nvPr/>
        </p:nvPicPr>
        <p:blipFill>
          <a:blip r:embed="rId6" cstate="print"/>
          <a:srcRect/>
          <a:stretch>
            <a:fillRect/>
          </a:stretch>
        </p:blipFill>
        <p:spPr bwMode="auto">
          <a:xfrm>
            <a:off x="292100" y="2209800"/>
            <a:ext cx="4737100" cy="3505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smtClean="0"/>
          </a:p>
        </p:txBody>
      </p:sp>
      <p:sp>
        <p:nvSpPr>
          <p:cNvPr id="27651" name="Rectangle 3"/>
          <p:cNvSpPr>
            <a:spLocks noGrp="1" noChangeArrowheads="1"/>
          </p:cNvSpPr>
          <p:nvPr>
            <p:ph idx="1"/>
          </p:nvPr>
        </p:nvSpPr>
        <p:spPr/>
        <p:txBody>
          <a:bodyPr/>
          <a:lstStyle/>
          <a:p>
            <a:pPr eaLnBrk="1" hangingPunct="1"/>
            <a:endParaRPr lang="en-US" smtClean="0"/>
          </a:p>
        </p:txBody>
      </p:sp>
      <p:pic>
        <p:nvPicPr>
          <p:cNvPr id="27652" name="Picture 4" descr="096"/>
          <p:cNvPicPr>
            <a:picLocks noChangeAspect="1" noChangeArrowheads="1"/>
          </p:cNvPicPr>
          <p:nvPr/>
        </p:nvPicPr>
        <p:blipFill>
          <a:blip r:embed="rId3" cstate="print"/>
          <a:srcRect/>
          <a:stretch>
            <a:fillRect/>
          </a:stretch>
        </p:blipFill>
        <p:spPr bwMode="auto">
          <a:xfrm>
            <a:off x="0" y="381000"/>
            <a:ext cx="9144000" cy="617696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smtClean="0"/>
          </a:p>
        </p:txBody>
      </p:sp>
      <p:sp>
        <p:nvSpPr>
          <p:cNvPr id="28675" name="Rectangle 3"/>
          <p:cNvSpPr>
            <a:spLocks noGrp="1" noChangeArrowheads="1"/>
          </p:cNvSpPr>
          <p:nvPr>
            <p:ph idx="1"/>
          </p:nvPr>
        </p:nvSpPr>
        <p:spPr/>
        <p:txBody>
          <a:bodyPr/>
          <a:lstStyle/>
          <a:p>
            <a:pPr eaLnBrk="1" hangingPunct="1"/>
            <a:endParaRPr lang="en-US" smtClean="0"/>
          </a:p>
        </p:txBody>
      </p:sp>
      <p:pic>
        <p:nvPicPr>
          <p:cNvPr id="28676" name="Picture 7" descr="http://www.orcca.on.ca/~elena/photos/Italy/Pisa/Inside%20of%20the%20Cathedral.jpg"/>
          <p:cNvPicPr>
            <a:picLocks noChangeAspect="1" noChangeArrowheads="1"/>
          </p:cNvPicPr>
          <p:nvPr/>
        </p:nvPicPr>
        <p:blipFill>
          <a:blip r:embed="rId3" cstate="print"/>
          <a:srcRect/>
          <a:stretch>
            <a:fillRect/>
          </a:stretch>
        </p:blipFill>
        <p:spPr bwMode="auto">
          <a:xfrm>
            <a:off x="1676400" y="838200"/>
            <a:ext cx="6096000" cy="4572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en-US" smtClean="0"/>
          </a:p>
        </p:txBody>
      </p:sp>
      <p:pic>
        <p:nvPicPr>
          <p:cNvPr id="29699" name="Picture 2" descr="http://skipperclan.com/wp-content/uploads/2011/07/PisaCathedralInterior.jpg"/>
          <p:cNvPicPr>
            <a:picLocks noChangeAspect="1" noChangeArrowheads="1"/>
          </p:cNvPicPr>
          <p:nvPr/>
        </p:nvPicPr>
        <p:blipFill>
          <a:blip r:embed="rId2" cstate="print"/>
          <a:srcRect/>
          <a:stretch>
            <a:fillRect/>
          </a:stretch>
        </p:blipFill>
        <p:spPr bwMode="auto">
          <a:xfrm>
            <a:off x="2057400" y="65088"/>
            <a:ext cx="5029200" cy="6716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en-US" smtClean="0"/>
          </a:p>
        </p:txBody>
      </p:sp>
      <p:sp>
        <p:nvSpPr>
          <p:cNvPr id="30723" name="Rectangle 3"/>
          <p:cNvSpPr>
            <a:spLocks noGrp="1" noChangeArrowheads="1"/>
          </p:cNvSpPr>
          <p:nvPr>
            <p:ph idx="1"/>
          </p:nvPr>
        </p:nvSpPr>
        <p:spPr/>
        <p:txBody>
          <a:bodyPr/>
          <a:lstStyle/>
          <a:p>
            <a:pPr eaLnBrk="1" hangingPunct="1"/>
            <a:endParaRPr lang="en-US" smtClean="0"/>
          </a:p>
        </p:txBody>
      </p:sp>
      <p:pic>
        <p:nvPicPr>
          <p:cNvPr id="30724" name="Picture 4" descr="PCD"/>
          <p:cNvPicPr>
            <a:picLocks noChangeAspect="1" noChangeArrowheads="1"/>
          </p:cNvPicPr>
          <p:nvPr/>
        </p:nvPicPr>
        <p:blipFill>
          <a:blip r:embed="rId3" cstate="print"/>
          <a:srcRect/>
          <a:stretch>
            <a:fillRect/>
          </a:stretch>
        </p:blipFill>
        <p:spPr bwMode="auto">
          <a:xfrm>
            <a:off x="76200" y="457200"/>
            <a:ext cx="9144000" cy="61674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sz="4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Tuscany</a:t>
            </a:r>
          </a:p>
        </p:txBody>
      </p:sp>
      <p:sp>
        <p:nvSpPr>
          <p:cNvPr id="3" name="Content Placeholder 2"/>
          <p:cNvSpPr>
            <a:spLocks noGrp="1"/>
          </p:cNvSpPr>
          <p:nvPr>
            <p:ph idx="1"/>
          </p:nvPr>
        </p:nvSpPr>
        <p:spPr>
          <a:xfrm>
            <a:off x="0" y="1600200"/>
            <a:ext cx="2895600" cy="4525963"/>
          </a:xfrm>
        </p:spPr>
        <p:txBody>
          <a:bodyPr rtlCol="0">
            <a:normAutofit fontScale="85000" lnSpcReduction="10000"/>
          </a:bodyPr>
          <a:lstStyle/>
          <a:p>
            <a:pPr fontAlgn="auto">
              <a:spcAft>
                <a:spcPts val="0"/>
              </a:spcAft>
              <a:buFont typeface="Arial" pitchFamily="34" charset="0"/>
              <a:buChar char="•"/>
              <a:defRPr/>
            </a:pPr>
            <a:r>
              <a:rPr lang="en-US" dirty="0" smtClean="0">
                <a:solidFill>
                  <a:srgbClr val="FFFF66"/>
                </a:solidFill>
              </a:rPr>
              <a:t>Low and White Marble</a:t>
            </a:r>
          </a:p>
          <a:p>
            <a:pPr fontAlgn="auto">
              <a:spcAft>
                <a:spcPts val="0"/>
              </a:spcAft>
              <a:buFont typeface="Arial" pitchFamily="34" charset="0"/>
              <a:buChar char="•"/>
              <a:defRPr/>
            </a:pPr>
            <a:r>
              <a:rPr lang="en-US" dirty="0" err="1" smtClean="0">
                <a:solidFill>
                  <a:srgbClr val="FFFF66"/>
                </a:solidFill>
              </a:rPr>
              <a:t>Campanella</a:t>
            </a:r>
            <a:r>
              <a:rPr lang="en-US" dirty="0" smtClean="0">
                <a:solidFill>
                  <a:srgbClr val="FFFF66"/>
                </a:solidFill>
              </a:rPr>
              <a:t> (tower)</a:t>
            </a:r>
          </a:p>
          <a:p>
            <a:pPr fontAlgn="auto">
              <a:spcAft>
                <a:spcPts val="0"/>
              </a:spcAft>
              <a:buFont typeface="Arial" pitchFamily="34" charset="0"/>
              <a:buChar char="•"/>
              <a:defRPr/>
            </a:pPr>
            <a:r>
              <a:rPr lang="en-US" dirty="0" smtClean="0">
                <a:solidFill>
                  <a:srgbClr val="FFFF66"/>
                </a:solidFill>
              </a:rPr>
              <a:t>Basilica</a:t>
            </a:r>
          </a:p>
          <a:p>
            <a:pPr fontAlgn="auto">
              <a:spcAft>
                <a:spcPts val="0"/>
              </a:spcAft>
              <a:buFont typeface="Arial" pitchFamily="34" charset="0"/>
              <a:buChar char="•"/>
              <a:defRPr/>
            </a:pPr>
            <a:r>
              <a:rPr lang="en-US" dirty="0" smtClean="0">
                <a:solidFill>
                  <a:srgbClr val="FFFF66"/>
                </a:solidFill>
              </a:rPr>
              <a:t>Baptistery</a:t>
            </a:r>
          </a:p>
          <a:p>
            <a:pPr fontAlgn="auto">
              <a:spcAft>
                <a:spcPts val="0"/>
              </a:spcAft>
              <a:buFont typeface="Arial" pitchFamily="34" charset="0"/>
              <a:buChar char="•"/>
              <a:defRPr/>
            </a:pPr>
            <a:r>
              <a:rPr lang="en-US" dirty="0" smtClean="0">
                <a:solidFill>
                  <a:srgbClr val="FFFF66"/>
                </a:solidFill>
              </a:rPr>
              <a:t>Gothic renovations</a:t>
            </a:r>
          </a:p>
          <a:p>
            <a:pPr fontAlgn="auto">
              <a:spcAft>
                <a:spcPts val="0"/>
              </a:spcAft>
              <a:buFont typeface="Arial" pitchFamily="34" charset="0"/>
              <a:buChar char="•"/>
              <a:defRPr/>
            </a:pPr>
            <a:r>
              <a:rPr lang="en-US" dirty="0" smtClean="0">
                <a:solidFill>
                  <a:srgbClr val="FFFF66"/>
                </a:solidFill>
              </a:rPr>
              <a:t>Based on ancient traditions and some Islamic influence</a:t>
            </a:r>
          </a:p>
        </p:txBody>
      </p:sp>
      <p:pic>
        <p:nvPicPr>
          <p:cNvPr id="7172" name="Picture 8" descr="Picture">
            <a:hlinkClick r:id="rId2"/>
          </p:cNvPr>
          <p:cNvPicPr>
            <a:picLocks noChangeAspect="1" noChangeArrowheads="1"/>
          </p:cNvPicPr>
          <p:nvPr/>
        </p:nvPicPr>
        <p:blipFill>
          <a:blip r:embed="rId3" cstate="print"/>
          <a:srcRect/>
          <a:stretch>
            <a:fillRect/>
          </a:stretch>
        </p:blipFill>
        <p:spPr bwMode="auto">
          <a:xfrm>
            <a:off x="2819400" y="1676400"/>
            <a:ext cx="6324600" cy="3873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Stone Sculpture</a:t>
            </a:r>
            <a:endParaRPr lang="en-US" dirty="0"/>
          </a:p>
        </p:txBody>
      </p:sp>
      <p:sp>
        <p:nvSpPr>
          <p:cNvPr id="3" name="Content Placeholder 2"/>
          <p:cNvSpPr>
            <a:spLocks noGrp="1"/>
          </p:cNvSpPr>
          <p:nvPr>
            <p:ph idx="1"/>
          </p:nvPr>
        </p:nvSpPr>
        <p:spPr>
          <a:xfrm>
            <a:off x="381000" y="1412875"/>
            <a:ext cx="8382000" cy="4825937"/>
          </a:xfrm>
        </p:spPr>
        <p:txBody>
          <a:bodyPr/>
          <a:lstStyle/>
          <a:p>
            <a:r>
              <a:rPr lang="en-US" dirty="0" smtClean="0"/>
              <a:t>Stone sculpture, with the exception of the large crosses from Britain/Ireland almost had disappeared from Western Europe during the early Middle Ages.</a:t>
            </a:r>
          </a:p>
          <a:p>
            <a:r>
              <a:rPr lang="en-US" dirty="0" smtClean="0"/>
              <a:t>The revival of this technique is one of the hallmarks of Romanesque art- </a:t>
            </a:r>
          </a:p>
          <a:p>
            <a:r>
              <a:rPr lang="en-US" dirty="0" smtClean="0"/>
              <a:t>one of the reasons for its name!</a:t>
            </a:r>
          </a:p>
          <a:p>
            <a:r>
              <a:rPr lang="en-US" dirty="0" smtClean="0"/>
              <a:t>Stone vaulting coincided with the revival of monumental stone sculpture</a:t>
            </a:r>
          </a:p>
          <a:p>
            <a:endParaRPr lang="en-US" dirty="0"/>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en-US" smtClean="0"/>
          </a:p>
        </p:txBody>
      </p:sp>
      <p:sp>
        <p:nvSpPr>
          <p:cNvPr id="31747" name="Rectangle 3"/>
          <p:cNvSpPr>
            <a:spLocks noGrp="1" noChangeArrowheads="1"/>
          </p:cNvSpPr>
          <p:nvPr>
            <p:ph idx="1"/>
          </p:nvPr>
        </p:nvSpPr>
        <p:spPr/>
        <p:txBody>
          <a:bodyPr/>
          <a:lstStyle/>
          <a:p>
            <a:pPr eaLnBrk="1" hangingPunct="1"/>
            <a:endParaRPr lang="en-US" smtClean="0"/>
          </a:p>
        </p:txBody>
      </p:sp>
      <p:pic>
        <p:nvPicPr>
          <p:cNvPr id="31748" name="Picture 5" descr="Diagram of a Romanesque portal">
            <a:hlinkClick r:id="rId3"/>
          </p:cNvPr>
          <p:cNvPicPr>
            <a:picLocks noChangeAspect="1" noChangeArrowheads="1"/>
          </p:cNvPicPr>
          <p:nvPr/>
        </p:nvPicPr>
        <p:blipFill>
          <a:blip r:embed="rId4" cstate="print"/>
          <a:srcRect/>
          <a:stretch>
            <a:fillRect/>
          </a:stretch>
        </p:blipFill>
        <p:spPr bwMode="auto">
          <a:xfrm>
            <a:off x="0" y="530225"/>
            <a:ext cx="9144000" cy="5797550"/>
          </a:xfrm>
          <a:prstGeom prst="rect">
            <a:avLst/>
          </a:prstGeom>
          <a:noFill/>
          <a:ln w="9525">
            <a:noFill/>
            <a:miter lim="800000"/>
            <a:headEnd/>
            <a:tailEnd/>
          </a:ln>
        </p:spPr>
      </p:pic>
      <p:pic>
        <p:nvPicPr>
          <p:cNvPr id="19458" name="Picture 2" descr="File:Arles,ancienne cathédrale St Trophime,portail roman1190.jpg"/>
          <p:cNvPicPr>
            <a:picLocks noChangeAspect="1" noChangeArrowheads="1"/>
          </p:cNvPicPr>
          <p:nvPr/>
        </p:nvPicPr>
        <p:blipFill>
          <a:blip r:embed="rId5" cstate="print"/>
          <a:srcRect/>
          <a:stretch>
            <a:fillRect/>
          </a:stretch>
        </p:blipFill>
        <p:spPr bwMode="auto">
          <a:xfrm>
            <a:off x="1066800" y="685800"/>
            <a:ext cx="7115175" cy="5715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230188"/>
            <a:ext cx="4191000" cy="1107996"/>
          </a:xfrm>
        </p:spPr>
        <p:txBody>
          <a:bodyPr/>
          <a:lstStyle/>
          <a:p>
            <a:r>
              <a:rPr lang="en-US" sz="2000" b="1" i="1" dirty="0"/>
              <a:t>Creation and Temptation of Adam and </a:t>
            </a:r>
            <a:r>
              <a:rPr lang="en-US" sz="2000" b="1" i="1" dirty="0" smtClean="0"/>
              <a:t>Eve</a:t>
            </a:r>
            <a:br>
              <a:rPr lang="en-US" sz="2000" b="1" i="1" dirty="0" smtClean="0"/>
            </a:br>
            <a:r>
              <a:rPr lang="en-US" sz="2000" b="1" dirty="0"/>
              <a:t> </a:t>
            </a:r>
            <a:r>
              <a:rPr lang="en-US" sz="2000" b="1" dirty="0" err="1" smtClean="0"/>
              <a:t>Wiligelmo</a:t>
            </a:r>
            <a:r>
              <a:rPr lang="en-US" sz="2000" b="1" dirty="0" smtClean="0"/>
              <a:t/>
            </a:r>
            <a:br>
              <a:rPr lang="en-US" sz="2000" b="1" dirty="0" smtClean="0"/>
            </a:br>
            <a:r>
              <a:rPr lang="en-US" sz="2000" b="1" dirty="0" smtClean="0"/>
              <a:t>Lintel from Modena Cathedral, Modena, Italy</a:t>
            </a:r>
            <a:br>
              <a:rPr lang="en-US" sz="2000" b="1" dirty="0" smtClean="0"/>
            </a:br>
            <a:r>
              <a:rPr lang="en-US" sz="2000" b="1" dirty="0" smtClean="0"/>
              <a:t>1110 CE</a:t>
            </a:r>
            <a:endParaRPr lang="en-US" sz="2000" i="1" dirty="0"/>
          </a:p>
        </p:txBody>
      </p:sp>
      <p:sp>
        <p:nvSpPr>
          <p:cNvPr id="3" name="Content Placeholder 2"/>
          <p:cNvSpPr>
            <a:spLocks noGrp="1"/>
          </p:cNvSpPr>
          <p:nvPr>
            <p:ph idx="1"/>
          </p:nvPr>
        </p:nvSpPr>
        <p:spPr>
          <a:xfrm>
            <a:off x="4572000" y="1412875"/>
            <a:ext cx="4191000" cy="4759325"/>
          </a:xfrm>
        </p:spPr>
        <p:txBody>
          <a:bodyPr/>
          <a:lstStyle/>
          <a:p>
            <a:r>
              <a:rPr lang="en-US" sz="2400" dirty="0" smtClean="0"/>
              <a:t>-Inscription: “Among sculptors, your work shines forth, </a:t>
            </a:r>
            <a:r>
              <a:rPr lang="en-US" sz="2400" dirty="0" err="1" smtClean="0"/>
              <a:t>Wiligelmo</a:t>
            </a:r>
            <a:r>
              <a:rPr lang="en-US" sz="2400" dirty="0" smtClean="0"/>
              <a:t>” shows donors pride in his work for them</a:t>
            </a:r>
          </a:p>
          <a:p>
            <a:r>
              <a:rPr lang="en-US" sz="2400" dirty="0" smtClean="0"/>
              <a:t>-Inspired by Early Christian sarcophagi</a:t>
            </a:r>
          </a:p>
          <a:p>
            <a:r>
              <a:rPr lang="en-US" sz="2400" dirty="0" smtClean="0"/>
              <a:t>-Figures dominate architectural setting; narrative breaks the frames</a:t>
            </a:r>
          </a:p>
          <a:p>
            <a:r>
              <a:rPr lang="en-US" sz="2400" dirty="0" smtClean="0"/>
              <a:t>-High relief</a:t>
            </a:r>
            <a:endParaRPr lang="en-US" sz="2400" dirty="0"/>
          </a:p>
        </p:txBody>
      </p:sp>
      <p:pic>
        <p:nvPicPr>
          <p:cNvPr id="95234" name="Picture 2" descr="S0132763"/>
          <p:cNvPicPr>
            <a:picLocks noChangeAspect="1" noChangeArrowheads="1"/>
          </p:cNvPicPr>
          <p:nvPr/>
        </p:nvPicPr>
        <p:blipFill>
          <a:blip r:embed="rId2" cstate="print"/>
          <a:srcRect/>
          <a:stretch>
            <a:fillRect/>
          </a:stretch>
        </p:blipFill>
        <p:spPr bwMode="auto">
          <a:xfrm>
            <a:off x="152400" y="685800"/>
            <a:ext cx="4430146" cy="3962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en-US" smtClean="0"/>
          </a:p>
        </p:txBody>
      </p:sp>
      <p:pic>
        <p:nvPicPr>
          <p:cNvPr id="32771" name="Picture 8" descr="http://apah.lakegeneva.badger.groupfusion.net/modules/groups/homepagefiles/49961-87537-60393-18.jpg"/>
          <p:cNvPicPr>
            <a:picLocks noChangeAspect="1" noChangeArrowheads="1"/>
          </p:cNvPicPr>
          <p:nvPr/>
        </p:nvPicPr>
        <p:blipFill>
          <a:blip r:embed="rId3" cstate="print"/>
          <a:srcRect/>
          <a:stretch>
            <a:fillRect/>
          </a:stretch>
        </p:blipFill>
        <p:spPr bwMode="auto">
          <a:xfrm>
            <a:off x="228600" y="1295400"/>
            <a:ext cx="8631238" cy="4114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en-US" smtClean="0"/>
          </a:p>
        </p:txBody>
      </p:sp>
      <p:sp>
        <p:nvSpPr>
          <p:cNvPr id="33795" name="Rectangle 3"/>
          <p:cNvSpPr>
            <a:spLocks noGrp="1" noChangeArrowheads="1"/>
          </p:cNvSpPr>
          <p:nvPr>
            <p:ph idx="1"/>
          </p:nvPr>
        </p:nvSpPr>
        <p:spPr/>
        <p:txBody>
          <a:bodyPr/>
          <a:lstStyle/>
          <a:p>
            <a:pPr eaLnBrk="1" hangingPunct="1"/>
            <a:endParaRPr lang="en-US" smtClean="0"/>
          </a:p>
        </p:txBody>
      </p:sp>
      <p:pic>
        <p:nvPicPr>
          <p:cNvPr id="33796" name="Picture 5" descr="300px-Modena3"/>
          <p:cNvPicPr>
            <a:picLocks noChangeAspect="1" noChangeArrowheads="1"/>
          </p:cNvPicPr>
          <p:nvPr/>
        </p:nvPicPr>
        <p:blipFill>
          <a:blip r:embed="rId2" cstate="print"/>
          <a:srcRect/>
          <a:stretch>
            <a:fillRect/>
          </a:stretch>
        </p:blipFill>
        <p:spPr bwMode="auto">
          <a:xfrm>
            <a:off x="5181600" y="1600200"/>
            <a:ext cx="4038600" cy="3028950"/>
          </a:xfrm>
          <a:prstGeom prst="rect">
            <a:avLst/>
          </a:prstGeom>
          <a:noFill/>
          <a:ln w="9525">
            <a:noFill/>
            <a:miter lim="800000"/>
            <a:headEnd/>
            <a:tailEnd/>
          </a:ln>
        </p:spPr>
      </p:pic>
      <p:pic>
        <p:nvPicPr>
          <p:cNvPr id="33797" name="Picture 6" descr="Adam &amp; Eve Reproached by the Lord.  detail of bronze doors of St. Michael's.  1015">
            <a:hlinkClick r:id="rId3"/>
          </p:cNvPr>
          <p:cNvPicPr>
            <a:picLocks noChangeAspect="1" noChangeArrowheads="1"/>
          </p:cNvPicPr>
          <p:nvPr/>
        </p:nvPicPr>
        <p:blipFill>
          <a:blip r:embed="rId4" cstate="print"/>
          <a:srcRect/>
          <a:stretch>
            <a:fillRect/>
          </a:stretch>
        </p:blipFill>
        <p:spPr bwMode="auto">
          <a:xfrm>
            <a:off x="0" y="1676400"/>
            <a:ext cx="5105400" cy="31527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81000" y="230188"/>
            <a:ext cx="8382000" cy="1329595"/>
          </a:xfrm>
        </p:spPr>
        <p:txBody>
          <a:bodyPr/>
          <a:lstStyle/>
          <a:p>
            <a:pPr eaLnBrk="1" hangingPunct="1"/>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Reference? </a:t>
            </a:r>
            <a:b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br>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Why? </a:t>
            </a:r>
          </a:p>
        </p:txBody>
      </p:sp>
      <p:pic>
        <p:nvPicPr>
          <p:cNvPr id="5123" name="Picture 4" descr="Cutaway view  of the Palatine Chapel of Charlemagne, Aachen">
            <a:hlinkClick r:id="rId3"/>
          </p:cNvPr>
          <p:cNvPicPr>
            <a:picLocks noChangeAspect="1" noChangeArrowheads="1"/>
          </p:cNvPicPr>
          <p:nvPr/>
        </p:nvPicPr>
        <p:blipFill>
          <a:blip r:embed="rId4" cstate="print"/>
          <a:srcRect/>
          <a:stretch>
            <a:fillRect/>
          </a:stretch>
        </p:blipFill>
        <p:spPr bwMode="auto">
          <a:xfrm>
            <a:off x="762000" y="1752600"/>
            <a:ext cx="3886200" cy="4786313"/>
          </a:xfrm>
          <a:prstGeom prst="rect">
            <a:avLst/>
          </a:prstGeom>
          <a:noFill/>
          <a:ln w="9525">
            <a:noFill/>
            <a:miter lim="800000"/>
            <a:headEnd/>
            <a:tailEnd/>
          </a:ln>
        </p:spPr>
      </p:pic>
      <p:pic>
        <p:nvPicPr>
          <p:cNvPr id="5124" name="Picture 5" descr="centplan"/>
          <p:cNvPicPr>
            <a:picLocks noChangeAspect="1" noChangeArrowheads="1"/>
          </p:cNvPicPr>
          <p:nvPr/>
        </p:nvPicPr>
        <p:blipFill>
          <a:blip r:embed="rId5" cstate="print"/>
          <a:srcRect/>
          <a:stretch>
            <a:fillRect/>
          </a:stretch>
        </p:blipFill>
        <p:spPr bwMode="auto">
          <a:xfrm>
            <a:off x="4800600" y="2895600"/>
            <a:ext cx="3676650" cy="2476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8200" y="230189"/>
            <a:ext cx="4114800" cy="1293811"/>
          </a:xfrm>
        </p:spPr>
        <p:txBody>
          <a:bodyPr/>
          <a:lstStyle/>
          <a:p>
            <a:r>
              <a:rPr lang="en-US" sz="2400" i="1" dirty="0" smtClean="0"/>
              <a:t>Old Testament Prophet w/Lions</a:t>
            </a:r>
            <a:r>
              <a:rPr lang="en-US" sz="2400" dirty="0" smtClean="0"/>
              <a:t/>
            </a:r>
            <a:br>
              <a:rPr lang="en-US" sz="2400" dirty="0" smtClean="0"/>
            </a:br>
            <a:r>
              <a:rPr lang="en-US" sz="2400" dirty="0"/>
              <a:t> </a:t>
            </a:r>
            <a:r>
              <a:rPr lang="en-US" sz="1800" dirty="0" smtClean="0"/>
              <a:t>From </a:t>
            </a:r>
            <a:r>
              <a:rPr lang="en-US" sz="1800" dirty="0"/>
              <a:t>the Tremeau of St Pierre at </a:t>
            </a:r>
            <a:r>
              <a:rPr lang="en-US" sz="1800" dirty="0" err="1"/>
              <a:t>Moissac</a:t>
            </a:r>
            <a:r>
              <a:rPr lang="en-US" sz="1800" dirty="0"/>
              <a:t> </a:t>
            </a:r>
            <a:r>
              <a:rPr lang="en-US" sz="1800" dirty="0" smtClean="0"/>
              <a:t>, France</a:t>
            </a:r>
            <a:r>
              <a:rPr lang="en-US" sz="2400" dirty="0" smtClean="0"/>
              <a:t/>
            </a:r>
            <a:br>
              <a:rPr lang="en-US" sz="2400" dirty="0" smtClean="0"/>
            </a:br>
            <a:r>
              <a:rPr lang="en-US" sz="2400" dirty="0" smtClean="0"/>
              <a:t>Romanesque</a:t>
            </a:r>
            <a:br>
              <a:rPr lang="en-US" sz="2400" dirty="0" smtClean="0"/>
            </a:br>
            <a:r>
              <a:rPr lang="en-US" sz="2400" dirty="0" smtClean="0"/>
              <a:t>1115  CE</a:t>
            </a:r>
            <a:r>
              <a:rPr lang="en-US" sz="2800" dirty="0" smtClean="0"/>
              <a:t/>
            </a:r>
            <a:br>
              <a:rPr lang="en-US" sz="2800" dirty="0" smtClean="0"/>
            </a:br>
            <a:endParaRPr lang="en-US" sz="2800" dirty="0"/>
          </a:p>
        </p:txBody>
      </p:sp>
      <p:sp>
        <p:nvSpPr>
          <p:cNvPr id="3" name="Content Placeholder 2"/>
          <p:cNvSpPr>
            <a:spLocks noGrp="1"/>
          </p:cNvSpPr>
          <p:nvPr>
            <p:ph idx="1"/>
          </p:nvPr>
        </p:nvSpPr>
        <p:spPr>
          <a:xfrm>
            <a:off x="4800600" y="1752599"/>
            <a:ext cx="3962400" cy="1551194"/>
          </a:xfrm>
        </p:spPr>
        <p:txBody>
          <a:bodyPr/>
          <a:lstStyle/>
          <a:p>
            <a:r>
              <a:rPr lang="en-US" sz="2400" dirty="0" smtClean="0"/>
              <a:t>-flattened, elongated figure </a:t>
            </a:r>
          </a:p>
          <a:p>
            <a:r>
              <a:rPr lang="en-US" sz="2400" dirty="0" smtClean="0"/>
              <a:t>typical of Romanesque </a:t>
            </a:r>
          </a:p>
          <a:p>
            <a:r>
              <a:rPr lang="en-US" sz="2400" i="1" dirty="0" smtClean="0"/>
              <a:t>Horror </a:t>
            </a:r>
            <a:r>
              <a:rPr lang="en-US" sz="2400" i="1" dirty="0" err="1" smtClean="0"/>
              <a:t>Vacui</a:t>
            </a:r>
            <a:endParaRPr lang="en-US" sz="2400" i="1" dirty="0" smtClean="0"/>
          </a:p>
          <a:p>
            <a:r>
              <a:rPr lang="en-US" sz="2400" dirty="0" smtClean="0"/>
              <a:t>Zigzag pattern</a:t>
            </a:r>
            <a:endParaRPr lang="en-US" sz="2400" dirty="0"/>
          </a:p>
        </p:txBody>
      </p:sp>
      <p:pic>
        <p:nvPicPr>
          <p:cNvPr id="4" name="Picture 4" descr="023"/>
          <p:cNvPicPr>
            <a:picLocks noChangeAspect="1" noChangeArrowheads="1"/>
          </p:cNvPicPr>
          <p:nvPr/>
        </p:nvPicPr>
        <p:blipFill>
          <a:blip r:embed="rId2" cstate="print"/>
          <a:srcRect/>
          <a:stretch>
            <a:fillRect/>
          </a:stretch>
        </p:blipFill>
        <p:spPr bwMode="auto">
          <a:xfrm>
            <a:off x="0" y="0"/>
            <a:ext cx="44211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en-US" smtClean="0"/>
          </a:p>
        </p:txBody>
      </p:sp>
      <p:sp>
        <p:nvSpPr>
          <p:cNvPr id="35843" name="Rectangle 3"/>
          <p:cNvSpPr>
            <a:spLocks noGrp="1" noChangeArrowheads="1"/>
          </p:cNvSpPr>
          <p:nvPr>
            <p:ph idx="1"/>
          </p:nvPr>
        </p:nvSpPr>
        <p:spPr/>
        <p:txBody>
          <a:bodyPr/>
          <a:lstStyle/>
          <a:p>
            <a:pPr eaLnBrk="1" hangingPunct="1"/>
            <a:endParaRPr lang="en-US" smtClean="0"/>
          </a:p>
        </p:txBody>
      </p:sp>
      <p:pic>
        <p:nvPicPr>
          <p:cNvPr id="35845" name="Picture 5" descr="024"/>
          <p:cNvPicPr>
            <a:picLocks noChangeAspect="1" noChangeArrowheads="1"/>
          </p:cNvPicPr>
          <p:nvPr/>
        </p:nvPicPr>
        <p:blipFill>
          <a:blip r:embed="rId3" cstate="print"/>
          <a:srcRect/>
          <a:stretch>
            <a:fillRect/>
          </a:stretch>
        </p:blipFill>
        <p:spPr bwMode="auto">
          <a:xfrm>
            <a:off x="4419600" y="0"/>
            <a:ext cx="4429125" cy="6781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191000" y="3810000"/>
            <a:ext cx="3581400" cy="3213187"/>
          </a:xfrm>
        </p:spPr>
        <p:txBody>
          <a:bodyPr/>
          <a:lstStyle/>
          <a:p>
            <a:r>
              <a:rPr lang="en-US" sz="2400" i="1" dirty="0" smtClean="0"/>
              <a:t>Last Judgment</a:t>
            </a:r>
            <a:r>
              <a:rPr lang="en-US" sz="2400" dirty="0" smtClean="0"/>
              <a:t/>
            </a:r>
            <a:br>
              <a:rPr lang="en-US" sz="2400" dirty="0" smtClean="0"/>
            </a:br>
            <a:r>
              <a:rPr lang="en-US" sz="2400" b="1" dirty="0"/>
              <a:t> </a:t>
            </a:r>
            <a:r>
              <a:rPr lang="en-US" sz="2400" b="1" dirty="0" err="1" smtClean="0"/>
              <a:t>Gislebertus</a:t>
            </a:r>
            <a:r>
              <a:rPr lang="en-US" sz="2400" b="1" dirty="0" smtClean="0"/>
              <a:t/>
            </a:r>
            <a:br>
              <a:rPr lang="en-US" sz="2400" b="1" dirty="0" smtClean="0"/>
            </a:br>
            <a:r>
              <a:rPr lang="en-US" sz="2400" b="1" dirty="0" smtClean="0"/>
              <a:t>West Tympanum of St. </a:t>
            </a:r>
            <a:r>
              <a:rPr lang="en-US" sz="2400" b="1" dirty="0" err="1" smtClean="0"/>
              <a:t>Lazare</a:t>
            </a:r>
            <a:r>
              <a:rPr lang="en-US" sz="2400" b="1" dirty="0" smtClean="0"/>
              <a:t>, </a:t>
            </a:r>
            <a:r>
              <a:rPr lang="en-US" sz="2400" b="1" dirty="0" err="1" smtClean="0"/>
              <a:t>Autun</a:t>
            </a:r>
            <a:r>
              <a:rPr lang="en-US" sz="2400" b="1" dirty="0" smtClean="0"/>
              <a:t>, France</a:t>
            </a:r>
            <a:br>
              <a:rPr lang="en-US" sz="2400" b="1" dirty="0" smtClean="0"/>
            </a:br>
            <a:r>
              <a:rPr lang="en-US" sz="2400" b="1" dirty="0" smtClean="0"/>
              <a:t>Romanesque</a:t>
            </a:r>
            <a:br>
              <a:rPr lang="en-US" sz="2400" b="1" dirty="0" smtClean="0"/>
            </a:br>
            <a:r>
              <a:rPr lang="en-US" sz="2400" b="1" dirty="0" smtClean="0"/>
              <a:t>1100 CE</a:t>
            </a:r>
            <a:br>
              <a:rPr lang="en-US" sz="2400" b="1" dirty="0" smtClean="0"/>
            </a:br>
            <a:r>
              <a:rPr lang="en-US" sz="2400" b="1" dirty="0"/>
              <a:t/>
            </a:r>
            <a:br>
              <a:rPr lang="en-US" sz="2400" b="1" dirty="0"/>
            </a:br>
            <a:r>
              <a:rPr lang="en-US" sz="2400" b="1" dirty="0" smtClean="0"/>
              <a:t>Key Piece</a:t>
            </a:r>
            <a:r>
              <a:rPr lang="en-US" sz="2000" b="1" dirty="0" smtClean="0"/>
              <a:t/>
            </a:r>
            <a:br>
              <a:rPr lang="en-US" sz="2000" b="1" dirty="0" smtClean="0"/>
            </a:br>
            <a:r>
              <a:rPr lang="en-US" sz="2000" b="1" dirty="0" smtClean="0"/>
              <a:t/>
            </a:r>
            <a:br>
              <a:rPr lang="en-US" sz="2000" b="1" dirty="0" smtClean="0"/>
            </a:br>
            <a:endParaRPr lang="en-US" sz="2000" dirty="0" smtClean="0"/>
          </a:p>
        </p:txBody>
      </p:sp>
      <p:sp>
        <p:nvSpPr>
          <p:cNvPr id="36867" name="Rectangle 3"/>
          <p:cNvSpPr>
            <a:spLocks noGrp="1" noChangeArrowheads="1"/>
          </p:cNvSpPr>
          <p:nvPr>
            <p:ph idx="1"/>
          </p:nvPr>
        </p:nvSpPr>
        <p:spPr>
          <a:xfrm>
            <a:off x="381000" y="228600"/>
            <a:ext cx="3581400" cy="5835444"/>
          </a:xfrm>
        </p:spPr>
        <p:txBody>
          <a:bodyPr/>
          <a:lstStyle/>
          <a:p>
            <a:r>
              <a:rPr lang="en-US" sz="2000" dirty="0" smtClean="0"/>
              <a:t>-Scene of Last Judgment: saved on right, damned on left</a:t>
            </a:r>
          </a:p>
          <a:p>
            <a:r>
              <a:rPr lang="en-US" sz="2000" dirty="0" smtClean="0"/>
              <a:t>-Figures are linear, twisting, and writhing: emaciated appearance</a:t>
            </a:r>
          </a:p>
          <a:p>
            <a:r>
              <a:rPr lang="en-US" sz="2000" dirty="0" smtClean="0"/>
              <a:t>-Weighing of souls is a tradition that goes back to ancient Egypt </a:t>
            </a:r>
          </a:p>
          <a:p>
            <a:r>
              <a:rPr lang="en-US" sz="2000" dirty="0" smtClean="0"/>
              <a:t>-Hierarchy of scale ranks the importance of the figures </a:t>
            </a:r>
          </a:p>
          <a:p>
            <a:r>
              <a:rPr lang="en-US" sz="2000" dirty="0" smtClean="0"/>
              <a:t>-Horrors of Hell contrast sanctity of the angels</a:t>
            </a:r>
          </a:p>
          <a:p>
            <a:r>
              <a:rPr lang="en-US" sz="2000" dirty="0" smtClean="0"/>
              <a:t>-To enter the church people walk through the door on the right below the scene of the condemned and exit out the door on the left where the saved are depicted </a:t>
            </a:r>
          </a:p>
          <a:p>
            <a:pPr eaLnBrk="1" hangingPunct="1"/>
            <a:endParaRPr lang="en-US" dirty="0" smtClean="0"/>
          </a:p>
        </p:txBody>
      </p:sp>
      <p:pic>
        <p:nvPicPr>
          <p:cNvPr id="36868" name="Picture 4" descr="042"/>
          <p:cNvPicPr>
            <a:picLocks noChangeAspect="1" noChangeArrowheads="1"/>
          </p:cNvPicPr>
          <p:nvPr/>
        </p:nvPicPr>
        <p:blipFill>
          <a:blip r:embed="rId3" cstate="print"/>
          <a:srcRect/>
          <a:stretch>
            <a:fillRect/>
          </a:stretch>
        </p:blipFill>
        <p:spPr bwMode="auto">
          <a:xfrm>
            <a:off x="4028222" y="238125"/>
            <a:ext cx="5115778" cy="3419475"/>
          </a:xfrm>
          <a:prstGeom prst="rect">
            <a:avLst/>
          </a:prstGeom>
          <a:noFill/>
          <a:ln w="9525">
            <a:noFill/>
            <a:miter lim="800000"/>
            <a:headEnd/>
            <a:tailEnd/>
          </a:ln>
        </p:spPr>
      </p:pic>
      <p:sp>
        <p:nvSpPr>
          <p:cNvPr id="7" name="5-Point Star 6"/>
          <p:cNvSpPr/>
          <p:nvPr/>
        </p:nvSpPr>
        <p:spPr bwMode="auto">
          <a:xfrm>
            <a:off x="6705600" y="5181600"/>
            <a:ext cx="1219200" cy="114300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anim calcmode="lin" valueType="num">
                                      <p:cBhvr additive="base">
                                        <p:cTn id="19"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7">
                                            <p:txEl>
                                              <p:pRg st="3" end="3"/>
                                            </p:txEl>
                                          </p:spTgt>
                                        </p:tgtEl>
                                        <p:attrNameLst>
                                          <p:attrName>style.visibility</p:attrName>
                                        </p:attrNameLst>
                                      </p:cBhvr>
                                      <p:to>
                                        <p:strVal val="visible"/>
                                      </p:to>
                                    </p:set>
                                    <p:anim calcmode="lin" valueType="num">
                                      <p:cBhvr additive="base">
                                        <p:cTn id="25"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867">
                                            <p:txEl>
                                              <p:pRg st="4" end="4"/>
                                            </p:txEl>
                                          </p:spTgt>
                                        </p:tgtEl>
                                        <p:attrNameLst>
                                          <p:attrName>style.visibility</p:attrName>
                                        </p:attrNameLst>
                                      </p:cBhvr>
                                      <p:to>
                                        <p:strVal val="visible"/>
                                      </p:to>
                                    </p:set>
                                    <p:anim calcmode="lin" valueType="num">
                                      <p:cBhvr additive="base">
                                        <p:cTn id="31"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867">
                                            <p:txEl>
                                              <p:pRg st="5" end="5"/>
                                            </p:txEl>
                                          </p:spTgt>
                                        </p:tgtEl>
                                        <p:attrNameLst>
                                          <p:attrName>style.visibility</p:attrName>
                                        </p:attrNameLst>
                                      </p:cBhvr>
                                      <p:to>
                                        <p:strVal val="visible"/>
                                      </p:to>
                                    </p:set>
                                    <p:anim calcmode="lin" valueType="num">
                                      <p:cBhvr additive="base">
                                        <p:cTn id="37" dur="500" fill="hold"/>
                                        <p:tgtEl>
                                          <p:spTgt spid="3686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686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en-US" smtClean="0"/>
          </a:p>
        </p:txBody>
      </p:sp>
      <p:sp>
        <p:nvSpPr>
          <p:cNvPr id="37891" name="Rectangle 3"/>
          <p:cNvSpPr>
            <a:spLocks noGrp="1" noChangeArrowheads="1"/>
          </p:cNvSpPr>
          <p:nvPr>
            <p:ph idx="1"/>
          </p:nvPr>
        </p:nvSpPr>
        <p:spPr/>
        <p:txBody>
          <a:bodyPr/>
          <a:lstStyle/>
          <a:p>
            <a:pPr eaLnBrk="1" hangingPunct="1"/>
            <a:endParaRPr lang="en-US" smtClean="0"/>
          </a:p>
        </p:txBody>
      </p:sp>
      <p:pic>
        <p:nvPicPr>
          <p:cNvPr id="37892" name="Picture 4" descr="17-25"/>
          <p:cNvPicPr>
            <a:picLocks noChangeAspect="1" noChangeArrowheads="1"/>
          </p:cNvPicPr>
          <p:nvPr/>
        </p:nvPicPr>
        <p:blipFill>
          <a:blip r:embed="rId3" cstate="print"/>
          <a:srcRect/>
          <a:stretch>
            <a:fillRect/>
          </a:stretch>
        </p:blipFill>
        <p:spPr bwMode="auto">
          <a:xfrm>
            <a:off x="155575" y="46038"/>
            <a:ext cx="8988425" cy="6545262"/>
          </a:xfrm>
          <a:prstGeom prst="rect">
            <a:avLst/>
          </a:prstGeom>
          <a:noFill/>
          <a:ln w="9525">
            <a:noFill/>
            <a:miter lim="800000"/>
            <a:headEnd/>
            <a:tailEnd/>
          </a:ln>
        </p:spPr>
      </p:pic>
      <p:pic>
        <p:nvPicPr>
          <p:cNvPr id="15365" name="Picture 5"/>
          <p:cNvPicPr>
            <a:picLocks noChangeAspect="1" noChangeArrowheads="1"/>
          </p:cNvPicPr>
          <p:nvPr/>
        </p:nvPicPr>
        <p:blipFill>
          <a:blip r:embed="rId4" cstate="print"/>
          <a:srcRect/>
          <a:stretch>
            <a:fillRect/>
          </a:stretch>
        </p:blipFill>
        <p:spPr bwMode="auto">
          <a:xfrm>
            <a:off x="1600200" y="0"/>
            <a:ext cx="6145213"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p:cTn id="7" dur="1000" fill="hold"/>
                                        <p:tgtEl>
                                          <p:spTgt spid="15365"/>
                                        </p:tgtEl>
                                        <p:attrNameLst>
                                          <p:attrName>ppt_w</p:attrName>
                                        </p:attrNameLst>
                                      </p:cBhvr>
                                      <p:tavLst>
                                        <p:tav tm="0">
                                          <p:val>
                                            <p:strVal val="#ppt_w*0.70"/>
                                          </p:val>
                                        </p:tav>
                                        <p:tav tm="100000">
                                          <p:val>
                                            <p:strVal val="#ppt_w"/>
                                          </p:val>
                                        </p:tav>
                                      </p:tavLst>
                                    </p:anim>
                                    <p:anim calcmode="lin" valueType="num">
                                      <p:cBhvr>
                                        <p:cTn id="8" dur="1000" fill="hold"/>
                                        <p:tgtEl>
                                          <p:spTgt spid="15365"/>
                                        </p:tgtEl>
                                        <p:attrNameLst>
                                          <p:attrName>ppt_h</p:attrName>
                                        </p:attrNameLst>
                                      </p:cBhvr>
                                      <p:tavLst>
                                        <p:tav tm="0">
                                          <p:val>
                                            <p:strVal val="#ppt_h"/>
                                          </p:val>
                                        </p:tav>
                                        <p:tav tm="100000">
                                          <p:val>
                                            <p:strVal val="#ppt_h"/>
                                          </p:val>
                                        </p:tav>
                                      </p:tavLst>
                                    </p:anim>
                                    <p:animEffect transition="in" filter="fade">
                                      <p:cBhvr>
                                        <p:cTn id="9"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152400"/>
            <a:ext cx="3581400" cy="1384995"/>
          </a:xfrm>
        </p:spPr>
        <p:txBody>
          <a:bodyPr/>
          <a:lstStyle/>
          <a:p>
            <a:pPr algn="r"/>
            <a:r>
              <a:rPr lang="en-US" sz="2000" i="1" dirty="0" smtClean="0"/>
              <a:t>Christ in Majesty w/ Angels and 24 Elders</a:t>
            </a:r>
            <a:r>
              <a:rPr lang="en-US" sz="2000" dirty="0" smtClean="0"/>
              <a:t/>
            </a:r>
            <a:br>
              <a:rPr lang="en-US" sz="2000" dirty="0" smtClean="0"/>
            </a:br>
            <a:r>
              <a:rPr lang="en-US" sz="2000" dirty="0" smtClean="0"/>
              <a:t>Saint-Pierre, </a:t>
            </a:r>
            <a:r>
              <a:rPr lang="en-US" sz="2000" dirty="0" err="1" smtClean="0"/>
              <a:t>Moissac</a:t>
            </a:r>
            <a:r>
              <a:rPr lang="en-US" sz="2000" dirty="0" smtClean="0"/>
              <a:t>, France</a:t>
            </a:r>
            <a:br>
              <a:rPr lang="en-US" sz="2000" dirty="0" smtClean="0"/>
            </a:br>
            <a:r>
              <a:rPr lang="en-US" sz="2000" dirty="0" smtClean="0"/>
              <a:t>Romanesque</a:t>
            </a:r>
            <a:br>
              <a:rPr lang="en-US" sz="2000" dirty="0" smtClean="0"/>
            </a:br>
            <a:r>
              <a:rPr lang="en-US" sz="2000" dirty="0" smtClean="0"/>
              <a:t>1115 CE</a:t>
            </a:r>
            <a:endParaRPr lang="en-US" sz="2000" dirty="0"/>
          </a:p>
        </p:txBody>
      </p:sp>
      <p:sp>
        <p:nvSpPr>
          <p:cNvPr id="3" name="Content Placeholder 2"/>
          <p:cNvSpPr>
            <a:spLocks noGrp="1"/>
          </p:cNvSpPr>
          <p:nvPr>
            <p:ph idx="1"/>
          </p:nvPr>
        </p:nvSpPr>
        <p:spPr>
          <a:xfrm>
            <a:off x="381000" y="228601"/>
            <a:ext cx="6324600" cy="2363724"/>
          </a:xfrm>
        </p:spPr>
        <p:txBody>
          <a:bodyPr/>
          <a:lstStyle/>
          <a:p>
            <a:r>
              <a:rPr lang="en-US" sz="2400" dirty="0" smtClean="0"/>
              <a:t>Tympanum</a:t>
            </a:r>
          </a:p>
          <a:p>
            <a:r>
              <a:rPr lang="en-US" sz="2400" dirty="0" smtClean="0"/>
              <a:t>Symbols of the 4 evangelists</a:t>
            </a:r>
          </a:p>
          <a:p>
            <a:r>
              <a:rPr lang="en-US" sz="2400" dirty="0" smtClean="0"/>
              <a:t>Clouds act as register bands</a:t>
            </a:r>
          </a:p>
          <a:p>
            <a:r>
              <a:rPr lang="en-US" sz="2400" dirty="0" smtClean="0"/>
              <a:t>Angels holding scrolls of judgment</a:t>
            </a:r>
          </a:p>
          <a:p>
            <a:r>
              <a:rPr lang="en-US" sz="2400" dirty="0" smtClean="0"/>
              <a:t>Represents the 2</a:t>
            </a:r>
            <a:r>
              <a:rPr lang="en-US" sz="2400" baseline="30000" dirty="0" smtClean="0"/>
              <a:t>nd</a:t>
            </a:r>
            <a:r>
              <a:rPr lang="en-US" sz="2400" dirty="0" smtClean="0"/>
              <a:t> Coming of Christ</a:t>
            </a:r>
          </a:p>
          <a:p>
            <a:r>
              <a:rPr lang="en-US" sz="2400" dirty="0" smtClean="0"/>
              <a:t>Zigzag pattern</a:t>
            </a:r>
            <a:endParaRPr lang="en-US" sz="2400" dirty="0"/>
          </a:p>
        </p:txBody>
      </p:sp>
      <p:pic>
        <p:nvPicPr>
          <p:cNvPr id="112642" name="Picture 2" descr="http://cdn.dipity.com/uploads/events/115ab6d61d833f064925451a3a238098_1M.png"/>
          <p:cNvPicPr>
            <a:picLocks noChangeAspect="1" noChangeArrowheads="1"/>
          </p:cNvPicPr>
          <p:nvPr/>
        </p:nvPicPr>
        <p:blipFill>
          <a:blip r:embed="rId2" cstate="print"/>
          <a:srcRect/>
          <a:stretch>
            <a:fillRect/>
          </a:stretch>
        </p:blipFill>
        <p:spPr bwMode="auto">
          <a:xfrm>
            <a:off x="152400" y="2819400"/>
            <a:ext cx="7391400" cy="3762376"/>
          </a:xfrm>
          <a:prstGeom prst="rect">
            <a:avLst/>
          </a:prstGeom>
          <a:noFill/>
        </p:spPr>
      </p:pic>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81000" y="230188"/>
            <a:ext cx="4343400" cy="997196"/>
          </a:xfrm>
        </p:spPr>
        <p:txBody>
          <a:bodyPr/>
          <a:lstStyle/>
          <a:p>
            <a:r>
              <a:rPr lang="en-US" sz="2400" i="1" dirty="0" smtClean="0"/>
              <a:t>Virgin and Child in Majesty</a:t>
            </a:r>
            <a:br>
              <a:rPr lang="en-US" sz="2400" i="1" dirty="0" smtClean="0"/>
            </a:br>
            <a:r>
              <a:rPr lang="en-US" sz="2400" i="1" dirty="0" smtClean="0"/>
              <a:t>Romanesque</a:t>
            </a:r>
            <a:br>
              <a:rPr lang="en-US" sz="2400" i="1" dirty="0" smtClean="0"/>
            </a:br>
            <a:r>
              <a:rPr lang="en-US" sz="2400" i="1" dirty="0" smtClean="0"/>
              <a:t>1200 CE </a:t>
            </a:r>
          </a:p>
        </p:txBody>
      </p:sp>
      <p:sp>
        <p:nvSpPr>
          <p:cNvPr id="34819" name="Content Placeholder 2"/>
          <p:cNvSpPr>
            <a:spLocks noGrp="1"/>
          </p:cNvSpPr>
          <p:nvPr>
            <p:ph idx="1"/>
          </p:nvPr>
        </p:nvSpPr>
        <p:spPr>
          <a:xfrm>
            <a:off x="381000" y="1412874"/>
            <a:ext cx="4419600" cy="4136517"/>
          </a:xfrm>
        </p:spPr>
        <p:txBody>
          <a:bodyPr/>
          <a:lstStyle/>
          <a:p>
            <a:r>
              <a:rPr lang="en-US" dirty="0" smtClean="0"/>
              <a:t>-</a:t>
            </a:r>
            <a:r>
              <a:rPr lang="en-US" sz="2400" dirty="0" smtClean="0"/>
              <a:t>Mary appears as the Throne of Wisdom</a:t>
            </a:r>
          </a:p>
          <a:p>
            <a:r>
              <a:rPr lang="en-US" sz="2400" dirty="0" smtClean="0"/>
              <a:t>-Jesus’ wisdom reflected in adult head</a:t>
            </a:r>
          </a:p>
          <a:p>
            <a:r>
              <a:rPr lang="en-US" sz="2400" dirty="0" smtClean="0"/>
              <a:t>-They sit emotionless and erect</a:t>
            </a:r>
          </a:p>
          <a:p>
            <a:r>
              <a:rPr lang="en-US" sz="2400" dirty="0" smtClean="0"/>
              <a:t>-Wooden sculpture was brilliantly painted</a:t>
            </a:r>
          </a:p>
          <a:p>
            <a:r>
              <a:rPr lang="en-US" sz="2400" dirty="0" smtClean="0"/>
              <a:t>-Jesus would have held bible: symbol of spiritual authority</a:t>
            </a:r>
          </a:p>
          <a:p>
            <a:r>
              <a:rPr lang="en-US" sz="2400" dirty="0" smtClean="0"/>
              <a:t>-Chambers in back would have held relics: served as reliquary </a:t>
            </a:r>
          </a:p>
        </p:txBody>
      </p:sp>
      <p:pic>
        <p:nvPicPr>
          <p:cNvPr id="34820" name="Picture 2" descr="md16"/>
          <p:cNvPicPr>
            <a:picLocks noChangeAspect="1" noChangeArrowheads="1"/>
          </p:cNvPicPr>
          <p:nvPr/>
        </p:nvPicPr>
        <p:blipFill>
          <a:blip r:embed="rId2" cstate="print"/>
          <a:srcRect/>
          <a:stretch>
            <a:fillRect/>
          </a:stretch>
        </p:blipFill>
        <p:spPr bwMode="auto">
          <a:xfrm>
            <a:off x="4843248" y="50800"/>
            <a:ext cx="4072151" cy="5511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checkerboard(across)">
                                      <p:cBhvr>
                                        <p:cTn id="7" dur="5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checkerboard(across)">
                                      <p:cBhvr>
                                        <p:cTn id="12" dur="5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checkerboard(across)">
                                      <p:cBhvr>
                                        <p:cTn id="17" dur="5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checkerboard(across)">
                                      <p:cBhvr>
                                        <p:cTn id="22" dur="500"/>
                                        <p:tgtEl>
                                          <p:spTgt spid="348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4819">
                                            <p:txEl>
                                              <p:pRg st="4" end="4"/>
                                            </p:txEl>
                                          </p:spTgt>
                                        </p:tgtEl>
                                        <p:attrNameLst>
                                          <p:attrName>style.visibility</p:attrName>
                                        </p:attrNameLst>
                                      </p:cBhvr>
                                      <p:to>
                                        <p:strVal val="visible"/>
                                      </p:to>
                                    </p:set>
                                    <p:animEffect transition="in" filter="checkerboard(across)">
                                      <p:cBhvr>
                                        <p:cTn id="27" dur="500"/>
                                        <p:tgtEl>
                                          <p:spTgt spid="348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4819">
                                            <p:txEl>
                                              <p:pRg st="5" end="5"/>
                                            </p:txEl>
                                          </p:spTgt>
                                        </p:tgtEl>
                                        <p:attrNameLst>
                                          <p:attrName>style.visibility</p:attrName>
                                        </p:attrNameLst>
                                      </p:cBhvr>
                                      <p:to>
                                        <p:strVal val="visible"/>
                                      </p:to>
                                    </p:set>
                                    <p:animEffect transition="in" filter="checkerboard(across)">
                                      <p:cBhvr>
                                        <p:cTn id="32" dur="5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95800" y="230188"/>
            <a:ext cx="4267200" cy="1329595"/>
          </a:xfrm>
        </p:spPr>
        <p:txBody>
          <a:bodyPr/>
          <a:lstStyle/>
          <a:p>
            <a:r>
              <a:rPr lang="en-US" sz="2400" dirty="0" smtClean="0"/>
              <a:t>Vision of Hildegard of </a:t>
            </a:r>
            <a:r>
              <a:rPr lang="en-US" sz="2400" dirty="0" err="1" smtClean="0"/>
              <a:t>Bingen</a:t>
            </a:r>
            <a:r>
              <a:rPr lang="en-US" sz="2400" dirty="0" smtClean="0"/>
              <a:t/>
            </a:r>
            <a:br>
              <a:rPr lang="en-US" sz="2400" dirty="0" smtClean="0"/>
            </a:br>
            <a:r>
              <a:rPr lang="en-US" sz="2400" dirty="0" smtClean="0"/>
              <a:t>Romanesque</a:t>
            </a:r>
            <a:br>
              <a:rPr lang="en-US" sz="2400" dirty="0" smtClean="0"/>
            </a:br>
            <a:r>
              <a:rPr lang="en-US" sz="2400" dirty="0" smtClean="0"/>
              <a:t>1100 CE</a:t>
            </a:r>
            <a:br>
              <a:rPr lang="en-US" sz="2400" dirty="0" smtClean="0"/>
            </a:br>
            <a:endParaRPr lang="en-US" sz="2400" dirty="0"/>
          </a:p>
        </p:txBody>
      </p:sp>
      <p:sp>
        <p:nvSpPr>
          <p:cNvPr id="5" name="Content Placeholder 4"/>
          <p:cNvSpPr>
            <a:spLocks noGrp="1"/>
          </p:cNvSpPr>
          <p:nvPr>
            <p:ph sz="half" idx="1"/>
          </p:nvPr>
        </p:nvSpPr>
        <p:spPr/>
        <p:txBody>
          <a:bodyPr/>
          <a:lstStyle/>
          <a:p>
            <a:endParaRPr lang="en-US"/>
          </a:p>
        </p:txBody>
      </p:sp>
      <p:sp>
        <p:nvSpPr>
          <p:cNvPr id="6" name="Content Placeholder 5"/>
          <p:cNvSpPr>
            <a:spLocks noGrp="1"/>
          </p:cNvSpPr>
          <p:nvPr>
            <p:ph sz="half" idx="2"/>
          </p:nvPr>
        </p:nvSpPr>
        <p:spPr>
          <a:xfrm>
            <a:off x="4648200" y="1411552"/>
            <a:ext cx="4114800" cy="5084469"/>
          </a:xfrm>
        </p:spPr>
        <p:txBody>
          <a:bodyPr/>
          <a:lstStyle/>
          <a:p>
            <a:r>
              <a:rPr lang="en-US" dirty="0" smtClean="0"/>
              <a:t>-Visions pour on her like flames</a:t>
            </a:r>
          </a:p>
          <a:p>
            <a:r>
              <a:rPr lang="en-US" dirty="0" smtClean="0"/>
              <a:t>-She sits as an author recording her vision</a:t>
            </a:r>
          </a:p>
          <a:p>
            <a:r>
              <a:rPr lang="en-US" dirty="0" smtClean="0"/>
              <a:t>-</a:t>
            </a:r>
            <a:r>
              <a:rPr lang="en-US" dirty="0" err="1" smtClean="0"/>
              <a:t>Volmar</a:t>
            </a:r>
            <a:r>
              <a:rPr lang="en-US" dirty="0" smtClean="0"/>
              <a:t>, her scribe, waits by her with a book</a:t>
            </a:r>
          </a:p>
          <a:p>
            <a:r>
              <a:rPr lang="en-US" dirty="0" smtClean="0"/>
              <a:t>-Heavy black outlines define the forms</a:t>
            </a:r>
          </a:p>
          <a:p>
            <a:r>
              <a:rPr lang="en-US" dirty="0" smtClean="0"/>
              <a:t>-Figures dominate architectural setting</a:t>
            </a:r>
          </a:p>
          <a:p>
            <a:r>
              <a:rPr lang="en-US" dirty="0" smtClean="0"/>
              <a:t>-Expressive drapery folds indicate legs and arms</a:t>
            </a:r>
            <a:endParaRPr lang="en-US" dirty="0"/>
          </a:p>
        </p:txBody>
      </p:sp>
      <p:pic>
        <p:nvPicPr>
          <p:cNvPr id="7" name="Picture 6" descr="17-35"/>
          <p:cNvPicPr>
            <a:picLocks noChangeAspect="1" noChangeArrowheads="1"/>
          </p:cNvPicPr>
          <p:nvPr/>
        </p:nvPicPr>
        <p:blipFill>
          <a:blip r:embed="rId2" cstate="print"/>
          <a:srcRect/>
          <a:stretch>
            <a:fillRect/>
          </a:stretch>
        </p:blipFill>
        <p:spPr bwMode="auto">
          <a:xfrm>
            <a:off x="304800" y="533400"/>
            <a:ext cx="3819525" cy="55626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ox(i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ox(i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ox(in)">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81000" y="230188"/>
            <a:ext cx="4114800" cy="997196"/>
          </a:xfrm>
        </p:spPr>
        <p:txBody>
          <a:bodyPr/>
          <a:lstStyle/>
          <a:p>
            <a:pPr eaLnBrk="1" hangingPunct="1"/>
            <a:r>
              <a:rPr lang="en-US" sz="2400" i="1" dirty="0" smtClean="0"/>
              <a:t>Initial R w/ Knight fighting Dragon</a:t>
            </a:r>
            <a:r>
              <a:rPr lang="en-US" sz="2400" dirty="0" smtClean="0"/>
              <a:t/>
            </a:r>
            <a:br>
              <a:rPr lang="en-US" sz="2400" dirty="0" smtClean="0"/>
            </a:br>
            <a:r>
              <a:rPr lang="en-US" sz="2400" dirty="0" smtClean="0"/>
              <a:t>Romanesque</a:t>
            </a:r>
            <a:br>
              <a:rPr lang="en-US" sz="2400" dirty="0" smtClean="0"/>
            </a:br>
            <a:r>
              <a:rPr lang="en-US" sz="2400" dirty="0" smtClean="0"/>
              <a:t>1115 CE</a:t>
            </a:r>
          </a:p>
        </p:txBody>
      </p:sp>
      <p:sp>
        <p:nvSpPr>
          <p:cNvPr id="38915" name="Rectangle 3"/>
          <p:cNvSpPr>
            <a:spLocks noGrp="1" noChangeArrowheads="1"/>
          </p:cNvSpPr>
          <p:nvPr>
            <p:ph idx="1"/>
          </p:nvPr>
        </p:nvSpPr>
        <p:spPr>
          <a:xfrm>
            <a:off x="381000" y="1412875"/>
            <a:ext cx="4114800" cy="2954655"/>
          </a:xfrm>
        </p:spPr>
        <p:txBody>
          <a:bodyPr/>
          <a:lstStyle/>
          <a:p>
            <a:pPr eaLnBrk="1" hangingPunct="1"/>
            <a:r>
              <a:rPr lang="en-US" sz="2000" dirty="0" smtClean="0"/>
              <a:t>Created in the Abbey of </a:t>
            </a:r>
            <a:r>
              <a:rPr lang="en-US" sz="2000" dirty="0" err="1" smtClean="0"/>
              <a:t>Citeaux</a:t>
            </a:r>
            <a:r>
              <a:rPr lang="en-US" sz="2000" dirty="0" smtClean="0"/>
              <a:t>, France</a:t>
            </a:r>
          </a:p>
          <a:p>
            <a:pPr eaLnBrk="1" hangingPunct="1"/>
            <a:r>
              <a:rPr lang="en-US" sz="2000" dirty="0" smtClean="0"/>
              <a:t>Created before St. Bernard’s banning of figural representation</a:t>
            </a:r>
          </a:p>
          <a:p>
            <a:pPr eaLnBrk="1" hangingPunct="1"/>
            <a:r>
              <a:rPr lang="en-US" sz="2000" dirty="0" smtClean="0"/>
              <a:t>R belongs to the word </a:t>
            </a:r>
            <a:r>
              <a:rPr lang="en-US" sz="2000" i="1" dirty="0" err="1" smtClean="0"/>
              <a:t>Reverentissimo</a:t>
            </a:r>
            <a:r>
              <a:rPr lang="en-US" sz="2000" i="1" dirty="0" smtClean="0"/>
              <a:t>, </a:t>
            </a:r>
            <a:r>
              <a:rPr lang="en-US" sz="2000" dirty="0" smtClean="0"/>
              <a:t>the beginning of a letter from Saint Gregory to the “most reverent” Leandro, bishop of Seville</a:t>
            </a:r>
          </a:p>
          <a:p>
            <a:pPr eaLnBrk="1" hangingPunct="1"/>
            <a:r>
              <a:rPr lang="en-US" sz="2000" dirty="0" smtClean="0"/>
              <a:t>Flat, elongated figures</a:t>
            </a:r>
          </a:p>
        </p:txBody>
      </p:sp>
      <p:pic>
        <p:nvPicPr>
          <p:cNvPr id="38916" name="Picture 4" descr="img038"/>
          <p:cNvPicPr>
            <a:picLocks noChangeAspect="1" noChangeArrowheads="1"/>
          </p:cNvPicPr>
          <p:nvPr/>
        </p:nvPicPr>
        <p:blipFill>
          <a:blip r:embed="rId3" cstate="print"/>
          <a:srcRect r="43434"/>
          <a:stretch>
            <a:fillRect/>
          </a:stretch>
        </p:blipFill>
        <p:spPr bwMode="auto">
          <a:xfrm>
            <a:off x="4495800" y="609600"/>
            <a:ext cx="4267200" cy="56578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9"/>
            <a:ext cx="3810000" cy="1217611"/>
          </a:xfrm>
        </p:spPr>
        <p:txBody>
          <a:bodyPr/>
          <a:lstStyle/>
          <a:p>
            <a:r>
              <a:rPr lang="en-US" sz="2400" i="1" dirty="0" smtClean="0"/>
              <a:t>Christ in Majesty</a:t>
            </a:r>
            <a:r>
              <a:rPr lang="en-US" sz="2400" dirty="0" smtClean="0"/>
              <a:t/>
            </a:r>
            <a:br>
              <a:rPr lang="en-US" sz="2400" dirty="0" smtClean="0"/>
            </a:br>
            <a:r>
              <a:rPr lang="en-US" sz="2400" dirty="0" smtClean="0"/>
              <a:t>Santa Maria de Mur, Spain</a:t>
            </a:r>
            <a:br>
              <a:rPr lang="en-US" sz="2400" dirty="0" smtClean="0"/>
            </a:br>
            <a:r>
              <a:rPr lang="en-US" sz="2400" dirty="0" smtClean="0"/>
              <a:t>Romanesque</a:t>
            </a:r>
            <a:br>
              <a:rPr lang="en-US" sz="2400" dirty="0" smtClean="0"/>
            </a:br>
            <a:r>
              <a:rPr lang="en-US" sz="2400" dirty="0" smtClean="0"/>
              <a:t>1150 CE</a:t>
            </a:r>
            <a:br>
              <a:rPr lang="en-US" sz="2400" dirty="0" smtClean="0"/>
            </a:br>
            <a:endParaRPr lang="en-US" sz="2400" dirty="0"/>
          </a:p>
        </p:txBody>
      </p:sp>
      <p:sp>
        <p:nvSpPr>
          <p:cNvPr id="5" name="Content Placeholder 4"/>
          <p:cNvSpPr>
            <a:spLocks noGrp="1"/>
          </p:cNvSpPr>
          <p:nvPr>
            <p:ph sz="half" idx="1"/>
          </p:nvPr>
        </p:nvSpPr>
        <p:spPr>
          <a:xfrm>
            <a:off x="381000" y="1676399"/>
            <a:ext cx="4114800" cy="6032421"/>
          </a:xfrm>
        </p:spPr>
        <p:txBody>
          <a:bodyPr/>
          <a:lstStyle/>
          <a:p>
            <a:r>
              <a:rPr lang="en-US" dirty="0" smtClean="0"/>
              <a:t>Monastery church</a:t>
            </a:r>
          </a:p>
          <a:p>
            <a:r>
              <a:rPr lang="en-US" dirty="0" smtClean="0"/>
              <a:t>Fresco in the apse</a:t>
            </a:r>
          </a:p>
          <a:p>
            <a:r>
              <a:rPr lang="en-US" dirty="0" smtClean="0"/>
              <a:t>Byzantine influence</a:t>
            </a:r>
          </a:p>
          <a:p>
            <a:r>
              <a:rPr lang="en-US" dirty="0" smtClean="0"/>
              <a:t>Full body halo- </a:t>
            </a:r>
            <a:r>
              <a:rPr lang="en-US" dirty="0" err="1" smtClean="0"/>
              <a:t>mandorla</a:t>
            </a:r>
            <a:endParaRPr lang="en-US" dirty="0" smtClean="0"/>
          </a:p>
          <a:p>
            <a:r>
              <a:rPr lang="en-US" dirty="0" smtClean="0"/>
              <a:t>the </a:t>
            </a:r>
            <a:r>
              <a:rPr lang="en-US" dirty="0" err="1" smtClean="0"/>
              <a:t>mandorla</a:t>
            </a:r>
            <a:r>
              <a:rPr lang="en-US" smtClean="0"/>
              <a:t> is used to depict sacred moments which transcend time and space, such as the Resurrection, Transfiguration,</a:t>
            </a:r>
            <a:endParaRPr lang="en-US" dirty="0" smtClean="0"/>
          </a:p>
          <a:p>
            <a:r>
              <a:rPr lang="en-US" dirty="0" smtClean="0"/>
              <a:t>Stiffened shapes of the fabric</a:t>
            </a:r>
          </a:p>
          <a:p>
            <a:endParaRPr lang="en-US" dirty="0" smtClean="0"/>
          </a:p>
          <a:p>
            <a:endParaRPr lang="en-US" dirty="0"/>
          </a:p>
        </p:txBody>
      </p:sp>
      <p:sp>
        <p:nvSpPr>
          <p:cNvPr id="6" name="Content Placeholder 5"/>
          <p:cNvSpPr>
            <a:spLocks noGrp="1"/>
          </p:cNvSpPr>
          <p:nvPr>
            <p:ph sz="half" idx="2"/>
          </p:nvPr>
        </p:nvSpPr>
        <p:spPr/>
        <p:txBody>
          <a:bodyPr/>
          <a:lstStyle/>
          <a:p>
            <a:endParaRPr lang="en-US"/>
          </a:p>
        </p:txBody>
      </p:sp>
      <p:pic>
        <p:nvPicPr>
          <p:cNvPr id="121860" name="Picture 4" descr="http://05varvara.files.wordpress.com/2012/08/unknown-artist-majestas-domini-christ-in-majesty-monestir-de-santa-maria-de-mur-castell-de-mur-lleida-cataluna-spain.jpg"/>
          <p:cNvPicPr>
            <a:picLocks noChangeAspect="1" noChangeArrowheads="1"/>
          </p:cNvPicPr>
          <p:nvPr/>
        </p:nvPicPr>
        <p:blipFill>
          <a:blip r:embed="rId2" cstate="print"/>
          <a:srcRect/>
          <a:stretch>
            <a:fillRect/>
          </a:stretch>
        </p:blipFill>
        <p:spPr bwMode="auto">
          <a:xfrm>
            <a:off x="4320400" y="152400"/>
            <a:ext cx="4575949" cy="3200400"/>
          </a:xfrm>
          <a:prstGeom prst="rect">
            <a:avLst/>
          </a:prstGeom>
          <a:noFill/>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4191000" cy="997196"/>
          </a:xfrm>
        </p:spPr>
        <p:txBody>
          <a:bodyPr/>
          <a:lstStyle/>
          <a:p>
            <a:r>
              <a:rPr lang="en-US" sz="2400" dirty="0" smtClean="0"/>
              <a:t>Bayeux  Tapestry</a:t>
            </a:r>
            <a:br>
              <a:rPr lang="en-US" sz="2400" dirty="0" smtClean="0"/>
            </a:br>
            <a:r>
              <a:rPr lang="en-US" sz="2400" dirty="0" smtClean="0"/>
              <a:t>Romanesque</a:t>
            </a:r>
            <a:br>
              <a:rPr lang="en-US" sz="2400" dirty="0" smtClean="0"/>
            </a:br>
            <a:r>
              <a:rPr lang="en-US" sz="2400" dirty="0" smtClean="0"/>
              <a:t>1100 CE</a:t>
            </a:r>
            <a:endParaRPr lang="en-US" sz="2400" dirty="0"/>
          </a:p>
        </p:txBody>
      </p:sp>
      <p:sp>
        <p:nvSpPr>
          <p:cNvPr id="5" name="Content Placeholder 4"/>
          <p:cNvSpPr>
            <a:spLocks noGrp="1"/>
          </p:cNvSpPr>
          <p:nvPr>
            <p:ph sz="half" idx="1"/>
          </p:nvPr>
        </p:nvSpPr>
        <p:spPr>
          <a:xfrm>
            <a:off x="381000" y="1411553"/>
            <a:ext cx="4114800" cy="5644622"/>
          </a:xfrm>
        </p:spPr>
        <p:txBody>
          <a:bodyPr/>
          <a:lstStyle/>
          <a:p>
            <a:r>
              <a:rPr lang="en-US" sz="2400" dirty="0" smtClean="0"/>
              <a:t>-Actually it is embroidery </a:t>
            </a:r>
          </a:p>
          <a:p>
            <a:r>
              <a:rPr lang="en-US" sz="2400" dirty="0" smtClean="0"/>
              <a:t>-Designed by a man, made by a woman</a:t>
            </a:r>
          </a:p>
          <a:p>
            <a:r>
              <a:rPr lang="en-US" sz="2400" dirty="0" smtClean="0"/>
              <a:t>-Tells of William’s conquest in England (in Latin) and the battle of Hastings in 1066</a:t>
            </a:r>
          </a:p>
          <a:p>
            <a:r>
              <a:rPr lang="en-US" sz="2400" dirty="0" smtClean="0"/>
              <a:t>-Fanciful beasts in registers</a:t>
            </a:r>
          </a:p>
          <a:p>
            <a:r>
              <a:rPr lang="en-US" sz="2400" dirty="0" smtClean="0"/>
              <a:t>-Borders comment on main scenes</a:t>
            </a:r>
          </a:p>
          <a:p>
            <a:r>
              <a:rPr lang="en-US" sz="2400" dirty="0" smtClean="0"/>
              <a:t>-Flatness of figures</a:t>
            </a:r>
          </a:p>
          <a:p>
            <a:r>
              <a:rPr lang="en-US" sz="2400" dirty="0" smtClean="0"/>
              <a:t>-Narrative tradition that goes back to the Column of Trajan </a:t>
            </a:r>
          </a:p>
          <a:p>
            <a:r>
              <a:rPr lang="en-US" sz="2400" dirty="0" smtClean="0"/>
              <a:t>-75 Scenes, 600 People, 230 ft. long</a:t>
            </a:r>
          </a:p>
          <a:p>
            <a:endParaRPr lang="en-US" dirty="0"/>
          </a:p>
        </p:txBody>
      </p:sp>
      <p:sp>
        <p:nvSpPr>
          <p:cNvPr id="6" name="Content Placeholder 5"/>
          <p:cNvSpPr>
            <a:spLocks noGrp="1"/>
          </p:cNvSpPr>
          <p:nvPr>
            <p:ph sz="half" idx="2"/>
          </p:nvPr>
        </p:nvSpPr>
        <p:spPr/>
        <p:txBody>
          <a:bodyPr/>
          <a:lstStyle/>
          <a:p>
            <a:endParaRPr lang="en-US"/>
          </a:p>
        </p:txBody>
      </p:sp>
      <p:pic>
        <p:nvPicPr>
          <p:cNvPr id="1026" name="Picture 2" descr="http://upload.wikimedia.org/wikipedia/commons/9/9c/Odo_bayeux_tapestry.png"/>
          <p:cNvPicPr>
            <a:picLocks noChangeAspect="1" noChangeArrowheads="1"/>
          </p:cNvPicPr>
          <p:nvPr/>
        </p:nvPicPr>
        <p:blipFill>
          <a:blip r:embed="rId2" cstate="print"/>
          <a:srcRect/>
          <a:stretch>
            <a:fillRect/>
          </a:stretch>
        </p:blipFill>
        <p:spPr bwMode="auto">
          <a:xfrm>
            <a:off x="4498382" y="304800"/>
            <a:ext cx="4512267" cy="3276600"/>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230188"/>
            <a:ext cx="8382000" cy="1329595"/>
          </a:xfrm>
        </p:spPr>
        <p:txBody>
          <a:bodyPr/>
          <a:lstStyle/>
          <a:p>
            <a:pPr eaLnBrk="1" hangingPunct="1"/>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Reference?</a:t>
            </a:r>
            <a:b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br>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rPr>
              <a:t>Why? </a:t>
            </a:r>
          </a:p>
        </p:txBody>
      </p:sp>
      <p:pic>
        <p:nvPicPr>
          <p:cNvPr id="6147" name="Picture 4" descr="Abbey Church of St. Michael, Hildesheim.    c. 1001-1031">
            <a:hlinkClick r:id="rId3"/>
          </p:cNvPr>
          <p:cNvPicPr>
            <a:picLocks noChangeAspect="1" noChangeArrowheads="1"/>
          </p:cNvPicPr>
          <p:nvPr/>
        </p:nvPicPr>
        <p:blipFill>
          <a:blip r:embed="rId4" cstate="print"/>
          <a:srcRect/>
          <a:stretch>
            <a:fillRect/>
          </a:stretch>
        </p:blipFill>
        <p:spPr bwMode="auto">
          <a:xfrm>
            <a:off x="1066800" y="1905000"/>
            <a:ext cx="6934200" cy="45847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en-US" smtClean="0"/>
          </a:p>
        </p:txBody>
      </p:sp>
      <p:sp>
        <p:nvSpPr>
          <p:cNvPr id="39939" name="Rectangle 3"/>
          <p:cNvSpPr>
            <a:spLocks noGrp="1" noChangeArrowheads="1"/>
          </p:cNvSpPr>
          <p:nvPr>
            <p:ph idx="1"/>
          </p:nvPr>
        </p:nvSpPr>
        <p:spPr/>
        <p:txBody>
          <a:bodyPr/>
          <a:lstStyle/>
          <a:p>
            <a:pPr eaLnBrk="1" hangingPunct="1"/>
            <a:endParaRPr lang="en-US" smtClean="0"/>
          </a:p>
        </p:txBody>
      </p:sp>
      <p:pic>
        <p:nvPicPr>
          <p:cNvPr id="39940" name="Picture 5" descr="bayeux_2"/>
          <p:cNvPicPr>
            <a:picLocks noChangeAspect="1" noChangeArrowheads="1"/>
          </p:cNvPicPr>
          <p:nvPr/>
        </p:nvPicPr>
        <p:blipFill>
          <a:blip r:embed="rId2" cstate="print"/>
          <a:srcRect/>
          <a:stretch>
            <a:fillRect/>
          </a:stretch>
        </p:blipFill>
        <p:spPr bwMode="auto">
          <a:xfrm>
            <a:off x="0" y="0"/>
            <a:ext cx="9144000" cy="68453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endParaRPr lang="en-US" smtClean="0"/>
          </a:p>
        </p:txBody>
      </p:sp>
      <p:sp>
        <p:nvSpPr>
          <p:cNvPr id="40963" name="Rectangle 3"/>
          <p:cNvSpPr>
            <a:spLocks noGrp="1" noChangeArrowheads="1"/>
          </p:cNvSpPr>
          <p:nvPr>
            <p:ph idx="1"/>
          </p:nvPr>
        </p:nvSpPr>
        <p:spPr/>
        <p:txBody>
          <a:bodyPr/>
          <a:lstStyle/>
          <a:p>
            <a:pPr eaLnBrk="1" hangingPunct="1"/>
            <a:endParaRPr lang="en-US" smtClean="0"/>
          </a:p>
        </p:txBody>
      </p:sp>
      <p:pic>
        <p:nvPicPr>
          <p:cNvPr id="8194" name="Picture 2" descr="http://www.medievalists.net/wp-content/uploads/2012/07/KingHarold.jpg"/>
          <p:cNvPicPr>
            <a:picLocks noChangeAspect="1" noChangeArrowheads="1"/>
          </p:cNvPicPr>
          <p:nvPr/>
        </p:nvPicPr>
        <p:blipFill>
          <a:blip r:embed="rId2" cstate="print"/>
          <a:srcRect/>
          <a:stretch>
            <a:fillRect/>
          </a:stretch>
        </p:blipFill>
        <p:spPr bwMode="auto">
          <a:xfrm>
            <a:off x="4343400" y="381000"/>
            <a:ext cx="4286250" cy="3524251"/>
          </a:xfrm>
          <a:prstGeom prst="rect">
            <a:avLst/>
          </a:prstGeom>
          <a:noFill/>
        </p:spPr>
      </p:pic>
      <p:pic>
        <p:nvPicPr>
          <p:cNvPr id="8196" name="Picture 4" descr="File:Bayeux hawking.jpg"/>
          <p:cNvPicPr>
            <a:picLocks noChangeAspect="1" noChangeArrowheads="1"/>
          </p:cNvPicPr>
          <p:nvPr/>
        </p:nvPicPr>
        <p:blipFill>
          <a:blip r:embed="rId3" cstate="print"/>
          <a:srcRect/>
          <a:stretch>
            <a:fillRect/>
          </a:stretch>
        </p:blipFill>
        <p:spPr bwMode="auto">
          <a:xfrm>
            <a:off x="228600" y="2971800"/>
            <a:ext cx="6191250" cy="3543300"/>
          </a:xfrm>
          <a:prstGeom prst="rect">
            <a:avLst/>
          </a:prstGeom>
          <a:noFill/>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en-US" smtClean="0"/>
          </a:p>
        </p:txBody>
      </p:sp>
      <p:sp>
        <p:nvSpPr>
          <p:cNvPr id="41987" name="Rectangle 3"/>
          <p:cNvSpPr>
            <a:spLocks noGrp="1" noChangeArrowheads="1"/>
          </p:cNvSpPr>
          <p:nvPr>
            <p:ph idx="1"/>
          </p:nvPr>
        </p:nvSpPr>
        <p:spPr/>
        <p:txBody>
          <a:bodyPr/>
          <a:lstStyle/>
          <a:p>
            <a:pPr eaLnBrk="1" hangingPunct="1"/>
            <a:endParaRPr lang="en-US" smtClean="0"/>
          </a:p>
        </p:txBody>
      </p:sp>
      <p:pic>
        <p:nvPicPr>
          <p:cNvPr id="41988" name="Picture 5" descr="Bayeux%20tapestry%20-%20Harold"/>
          <p:cNvPicPr>
            <a:picLocks noChangeAspect="1" noChangeArrowheads="1"/>
          </p:cNvPicPr>
          <p:nvPr/>
        </p:nvPicPr>
        <p:blipFill>
          <a:blip r:embed="rId2" cstate="print"/>
          <a:srcRect/>
          <a:stretch>
            <a:fillRect/>
          </a:stretch>
        </p:blipFill>
        <p:spPr bwMode="auto">
          <a:xfrm>
            <a:off x="342900" y="990600"/>
            <a:ext cx="8801100" cy="44640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the movie clip!</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en-US" smtClean="0"/>
          </a:p>
        </p:txBody>
      </p:sp>
      <p:sp>
        <p:nvSpPr>
          <p:cNvPr id="43011" name="Rectangle 3"/>
          <p:cNvSpPr>
            <a:spLocks noGrp="1" noChangeArrowheads="1"/>
          </p:cNvSpPr>
          <p:nvPr>
            <p:ph idx="1"/>
          </p:nvPr>
        </p:nvSpPr>
        <p:spPr/>
        <p:txBody>
          <a:bodyPr/>
          <a:lstStyle/>
          <a:p>
            <a:pPr eaLnBrk="1" hangingPunct="1"/>
            <a:endParaRPr lang="en-US" smtClean="0"/>
          </a:p>
        </p:txBody>
      </p:sp>
      <p:pic>
        <p:nvPicPr>
          <p:cNvPr id="43012" name="Picture 5" descr="jpo0007l"/>
          <p:cNvPicPr>
            <a:picLocks noChangeAspect="1" noChangeArrowheads="1"/>
          </p:cNvPicPr>
          <p:nvPr/>
        </p:nvPicPr>
        <p:blipFill>
          <a:blip r:embed="rId2" cstate="print"/>
          <a:srcRect/>
          <a:stretch>
            <a:fillRect/>
          </a:stretch>
        </p:blipFill>
        <p:spPr bwMode="auto">
          <a:xfrm>
            <a:off x="1981200" y="0"/>
            <a:ext cx="52466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962400" cy="1143000"/>
          </a:xfrm>
        </p:spPr>
        <p:txBody>
          <a:bodyPr rtlCol="0">
            <a:normAutofit/>
          </a:bodyPr>
          <a:lstStyle/>
          <a:p>
            <a:pPr fontAlgn="auto">
              <a:spcAft>
                <a:spcPts val="0"/>
              </a:spcAft>
              <a:defRPr/>
            </a:pPr>
            <a:r>
              <a:rPr lang="en-US" sz="4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Sculpture</a:t>
            </a:r>
          </a:p>
        </p:txBody>
      </p:sp>
      <p:sp>
        <p:nvSpPr>
          <p:cNvPr id="3" name="Content Placeholder 2"/>
          <p:cNvSpPr>
            <a:spLocks noGrp="1"/>
          </p:cNvSpPr>
          <p:nvPr>
            <p:ph idx="1"/>
          </p:nvPr>
        </p:nvSpPr>
        <p:spPr>
          <a:xfrm>
            <a:off x="0" y="1219200"/>
            <a:ext cx="3200400" cy="4525963"/>
          </a:xfrm>
        </p:spPr>
        <p:txBody>
          <a:bodyPr rtlCol="0">
            <a:normAutofit fontScale="70000" lnSpcReduction="20000"/>
          </a:bodyPr>
          <a:lstStyle/>
          <a:p>
            <a:pPr fontAlgn="auto">
              <a:spcAft>
                <a:spcPts val="0"/>
              </a:spcAft>
              <a:buFont typeface="Arial" pitchFamily="34" charset="0"/>
              <a:buChar char="•"/>
              <a:defRPr/>
            </a:pPr>
            <a:r>
              <a:rPr lang="en-US" dirty="0" smtClean="0">
                <a:solidFill>
                  <a:srgbClr val="FFFF66"/>
                </a:solidFill>
                <a:latin typeface="High Tower Text" pitchFamily="18" charset="0"/>
              </a:rPr>
              <a:t>Rebirth of large scale projects</a:t>
            </a:r>
          </a:p>
          <a:p>
            <a:pPr fontAlgn="auto">
              <a:spcAft>
                <a:spcPts val="0"/>
              </a:spcAft>
              <a:buFont typeface="Arial" pitchFamily="34" charset="0"/>
              <a:buChar char="•"/>
              <a:defRPr/>
            </a:pPr>
            <a:r>
              <a:rPr lang="en-US" dirty="0" smtClean="0">
                <a:solidFill>
                  <a:srgbClr val="FFFF66"/>
                </a:solidFill>
                <a:latin typeface="High Tower Text" pitchFamily="18" charset="0"/>
              </a:rPr>
              <a:t>Around portals and ivories and reliquaries</a:t>
            </a:r>
          </a:p>
          <a:p>
            <a:pPr fontAlgn="auto">
              <a:spcAft>
                <a:spcPts val="0"/>
              </a:spcAft>
              <a:buFont typeface="Arial" pitchFamily="34" charset="0"/>
              <a:buChar char="•"/>
              <a:defRPr/>
            </a:pPr>
            <a:r>
              <a:rPr lang="en-US" dirty="0" smtClean="0">
                <a:solidFill>
                  <a:srgbClr val="FFFF66"/>
                </a:solidFill>
                <a:latin typeface="High Tower Text" pitchFamily="18" charset="0"/>
              </a:rPr>
              <a:t>Mythological beasts</a:t>
            </a:r>
          </a:p>
          <a:p>
            <a:pPr fontAlgn="auto">
              <a:spcAft>
                <a:spcPts val="0"/>
              </a:spcAft>
              <a:buFont typeface="Arial" pitchFamily="34" charset="0"/>
              <a:buChar char="•"/>
              <a:defRPr/>
            </a:pPr>
            <a:r>
              <a:rPr lang="en-US" dirty="0" smtClean="0">
                <a:solidFill>
                  <a:srgbClr val="FFFF66"/>
                </a:solidFill>
                <a:latin typeface="High Tower Text" pitchFamily="18" charset="0"/>
              </a:rPr>
              <a:t>Symbolism</a:t>
            </a:r>
          </a:p>
          <a:p>
            <a:pPr fontAlgn="auto">
              <a:spcAft>
                <a:spcPts val="0"/>
              </a:spcAft>
              <a:buFont typeface="Arial" pitchFamily="34" charset="0"/>
              <a:buChar char="•"/>
              <a:defRPr/>
            </a:pPr>
            <a:r>
              <a:rPr lang="en-US" dirty="0" smtClean="0">
                <a:solidFill>
                  <a:srgbClr val="FFFF66"/>
                </a:solidFill>
                <a:latin typeface="High Tower Text" pitchFamily="18" charset="0"/>
              </a:rPr>
              <a:t>Figure representation</a:t>
            </a:r>
          </a:p>
          <a:p>
            <a:pPr lvl="1" fontAlgn="auto">
              <a:spcAft>
                <a:spcPts val="0"/>
              </a:spcAft>
              <a:buFont typeface="Arial" pitchFamily="34" charset="0"/>
              <a:buChar char="–"/>
              <a:defRPr/>
            </a:pPr>
            <a:r>
              <a:rPr lang="en-US" dirty="0" smtClean="0">
                <a:solidFill>
                  <a:srgbClr val="FFFF66"/>
                </a:solidFill>
                <a:latin typeface="High Tower Text" pitchFamily="18" charset="0"/>
              </a:rPr>
              <a:t>Exaggerated positions/movements</a:t>
            </a:r>
          </a:p>
          <a:p>
            <a:pPr lvl="1" fontAlgn="auto">
              <a:spcAft>
                <a:spcPts val="0"/>
              </a:spcAft>
              <a:buFont typeface="Arial" pitchFamily="34" charset="0"/>
              <a:buChar char="–"/>
              <a:defRPr/>
            </a:pPr>
            <a:r>
              <a:rPr lang="en-US" dirty="0" smtClean="0">
                <a:solidFill>
                  <a:srgbClr val="FFFF66"/>
                </a:solidFill>
                <a:latin typeface="High Tower Text" pitchFamily="18" charset="0"/>
              </a:rPr>
              <a:t>Large heads and hands</a:t>
            </a:r>
          </a:p>
          <a:p>
            <a:pPr lvl="1" fontAlgn="auto">
              <a:spcAft>
                <a:spcPts val="0"/>
              </a:spcAft>
              <a:buFont typeface="Arial" pitchFamily="34" charset="0"/>
              <a:buChar char="–"/>
              <a:defRPr/>
            </a:pPr>
            <a:r>
              <a:rPr lang="en-US" dirty="0" smtClean="0">
                <a:solidFill>
                  <a:srgbClr val="FFFF66"/>
                </a:solidFill>
                <a:latin typeface="High Tower Text" pitchFamily="18" charset="0"/>
              </a:rPr>
              <a:t>Flat</a:t>
            </a:r>
          </a:p>
          <a:p>
            <a:pPr lvl="1" fontAlgn="auto">
              <a:spcAft>
                <a:spcPts val="0"/>
              </a:spcAft>
              <a:buFont typeface="Arial" pitchFamily="34" charset="0"/>
              <a:buChar char="–"/>
              <a:defRPr/>
            </a:pPr>
            <a:r>
              <a:rPr lang="en-US" dirty="0" err="1" smtClean="0">
                <a:solidFill>
                  <a:srgbClr val="FFFF66"/>
                </a:solidFill>
                <a:latin typeface="High Tower Text" pitchFamily="18" charset="0"/>
              </a:rPr>
              <a:t>Zig-zag</a:t>
            </a:r>
            <a:r>
              <a:rPr lang="en-US" dirty="0" smtClean="0">
                <a:solidFill>
                  <a:srgbClr val="FFFF66"/>
                </a:solidFill>
                <a:latin typeface="High Tower Text" pitchFamily="18" charset="0"/>
              </a:rPr>
              <a:t> poses and patterns</a:t>
            </a:r>
          </a:p>
          <a:p>
            <a:pPr lvl="1" fontAlgn="auto">
              <a:spcAft>
                <a:spcPts val="0"/>
              </a:spcAft>
              <a:buFont typeface="Arial" pitchFamily="34" charset="0"/>
              <a:buChar char="–"/>
              <a:defRPr/>
            </a:pPr>
            <a:r>
              <a:rPr lang="en-US" dirty="0" smtClean="0">
                <a:solidFill>
                  <a:srgbClr val="FFFF66"/>
                </a:solidFill>
                <a:latin typeface="High Tower Text" pitchFamily="18" charset="0"/>
              </a:rPr>
              <a:t>Clothing hides forms</a:t>
            </a:r>
          </a:p>
          <a:p>
            <a:pPr fontAlgn="auto">
              <a:spcAft>
                <a:spcPts val="0"/>
              </a:spcAft>
              <a:buFont typeface="Arial" pitchFamily="34" charset="0"/>
              <a:buChar char="•"/>
              <a:defRPr/>
            </a:pPr>
            <a:endParaRPr lang="en-US" dirty="0" smtClean="0"/>
          </a:p>
        </p:txBody>
      </p:sp>
      <p:pic>
        <p:nvPicPr>
          <p:cNvPr id="8196" name="Picture 3" descr="http://www.lukespence.com/art/101/chap17/lions.jpg"/>
          <p:cNvPicPr>
            <a:picLocks noChangeAspect="1" noChangeArrowheads="1"/>
          </p:cNvPicPr>
          <p:nvPr/>
        </p:nvPicPr>
        <p:blipFill>
          <a:blip r:embed="rId2" cstate="print"/>
          <a:srcRect/>
          <a:stretch>
            <a:fillRect/>
          </a:stretch>
        </p:blipFill>
        <p:spPr bwMode="auto">
          <a:xfrm>
            <a:off x="4648200" y="3175"/>
            <a:ext cx="4495800" cy="6854825"/>
          </a:xfrm>
          <a:prstGeom prst="rect">
            <a:avLst/>
          </a:prstGeom>
          <a:noFill/>
          <a:ln w="9525">
            <a:noFill/>
            <a:miter lim="800000"/>
            <a:headEnd/>
            <a:tailEnd/>
          </a:ln>
        </p:spPr>
      </p:pic>
      <p:pic>
        <p:nvPicPr>
          <p:cNvPr id="8197" name="Picture 3" descr="msotw9_temp0"/>
          <p:cNvPicPr>
            <a:picLocks noChangeAspect="1" noChangeArrowheads="1"/>
          </p:cNvPicPr>
          <p:nvPr/>
        </p:nvPicPr>
        <p:blipFill>
          <a:blip r:embed="rId3" cstate="print">
            <a:lum bright="6000" contrast="30000"/>
          </a:blip>
          <a:srcRect/>
          <a:stretch>
            <a:fillRect/>
          </a:stretch>
        </p:blipFill>
        <p:spPr bwMode="auto">
          <a:xfrm>
            <a:off x="3352800" y="1898650"/>
            <a:ext cx="2133600" cy="49593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0" y="274638"/>
            <a:ext cx="3733800" cy="868362"/>
          </a:xfrm>
        </p:spPr>
        <p:txBody>
          <a:bodyPr rtlCol="0">
            <a:normAutofit fontScale="90000"/>
          </a:bodyPr>
          <a:lstStyle/>
          <a:p>
            <a:pPr fontAlgn="auto">
              <a:spcAft>
                <a:spcPts val="0"/>
              </a:spcAft>
              <a:defRPr/>
            </a:pPr>
            <a:r>
              <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High Tower Text" pitchFamily="18" charset="0"/>
              </a:rPr>
              <a:t>Romanesque Church Portal</a:t>
            </a:r>
            <a:endParaRPr lang="en-US"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endParaRPr>
          </a:p>
        </p:txBody>
      </p:sp>
      <p:pic>
        <p:nvPicPr>
          <p:cNvPr id="9221" name="Picture 8" descr="http://www.univirtual.it/corsi%20V%20ciclo/II%20sem%20IND/galesso/download/Immagini%20SSIS%202004/A5%202003/9WiligelmoGenesijpg.jpg"/>
          <p:cNvPicPr>
            <a:picLocks noGrp="1" noChangeAspect="1" noChangeArrowheads="1"/>
          </p:cNvPicPr>
          <p:nvPr>
            <p:ph idx="1"/>
          </p:nvPr>
        </p:nvPicPr>
        <p:blipFill>
          <a:blip r:embed="rId2" cstate="print"/>
          <a:srcRect/>
          <a:stretch>
            <a:fillRect/>
          </a:stretch>
        </p:blipFill>
        <p:spPr>
          <a:xfrm>
            <a:off x="228600" y="3581400"/>
            <a:ext cx="4419600" cy="1943100"/>
          </a:xfrm>
          <a:noFill/>
        </p:spPr>
      </p:pic>
      <p:pic>
        <p:nvPicPr>
          <p:cNvPr id="9219" name="Picture 3" descr="http://www.aug.edu/augusta/iconography/iconographySupplementalImages/autunTympanum.jpg"/>
          <p:cNvPicPr>
            <a:picLocks noChangeAspect="1" noChangeArrowheads="1"/>
          </p:cNvPicPr>
          <p:nvPr/>
        </p:nvPicPr>
        <p:blipFill>
          <a:blip r:embed="rId3" cstate="print"/>
          <a:srcRect/>
          <a:stretch>
            <a:fillRect/>
          </a:stretch>
        </p:blipFill>
        <p:spPr bwMode="auto">
          <a:xfrm>
            <a:off x="3048000" y="3268663"/>
            <a:ext cx="6096000" cy="3589337"/>
          </a:xfrm>
          <a:prstGeom prst="rect">
            <a:avLst/>
          </a:prstGeom>
          <a:noFill/>
          <a:ln w="9525">
            <a:noFill/>
            <a:miter lim="800000"/>
            <a:headEnd/>
            <a:tailEnd/>
          </a:ln>
        </p:spPr>
      </p:pic>
      <p:pic>
        <p:nvPicPr>
          <p:cNvPr id="9220" name="Picture 5" descr="scan001001"/>
          <p:cNvPicPr>
            <a:picLocks noChangeAspect="1" noChangeArrowheads="1"/>
          </p:cNvPicPr>
          <p:nvPr/>
        </p:nvPicPr>
        <p:blipFill>
          <a:blip r:embed="rId4" cstate="print"/>
          <a:srcRect/>
          <a:stretch>
            <a:fillRect/>
          </a:stretch>
        </p:blipFill>
        <p:spPr bwMode="auto">
          <a:xfrm>
            <a:off x="0" y="0"/>
            <a:ext cx="4673600" cy="32924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3352800" cy="2971800"/>
          </a:xfrm>
        </p:spPr>
        <p:txBody>
          <a:bodyPr rtlCol="0">
            <a:normAutofit/>
          </a:bodyPr>
          <a:lstStyle/>
          <a:p>
            <a:pPr fontAlgn="auto">
              <a:spcAft>
                <a:spcPts val="0"/>
              </a:spcAft>
              <a:defRPr/>
            </a:pPr>
            <a:r>
              <a:rPr lang="en-US" sz="36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Painting and Illumination</a:t>
            </a:r>
          </a:p>
        </p:txBody>
      </p:sp>
      <p:sp>
        <p:nvSpPr>
          <p:cNvPr id="3" name="Content Placeholder 2"/>
          <p:cNvSpPr>
            <a:spLocks noGrp="1"/>
          </p:cNvSpPr>
          <p:nvPr>
            <p:ph idx="1"/>
          </p:nvPr>
        </p:nvSpPr>
        <p:spPr>
          <a:xfrm>
            <a:off x="0" y="3200400"/>
            <a:ext cx="3124200" cy="2925763"/>
          </a:xfrm>
        </p:spPr>
        <p:txBody>
          <a:bodyPr rtlCol="0">
            <a:normAutofit lnSpcReduction="10000"/>
          </a:bodyPr>
          <a:lstStyle/>
          <a:p>
            <a:pPr fontAlgn="auto">
              <a:spcAft>
                <a:spcPts val="0"/>
              </a:spcAft>
              <a:buFont typeface="Arial" pitchFamily="34" charset="0"/>
              <a:buChar char="•"/>
              <a:defRPr/>
            </a:pPr>
            <a:r>
              <a:rPr lang="en-US" dirty="0" smtClean="0">
                <a:solidFill>
                  <a:srgbClr val="FFFF66"/>
                </a:solidFill>
                <a:latin typeface="High Tower Text" pitchFamily="18" charset="0"/>
              </a:rPr>
              <a:t>Same style as sculpture</a:t>
            </a:r>
          </a:p>
          <a:p>
            <a:pPr fontAlgn="auto">
              <a:spcAft>
                <a:spcPts val="0"/>
              </a:spcAft>
              <a:buFont typeface="Arial" pitchFamily="34" charset="0"/>
              <a:buChar char="•"/>
              <a:defRPr/>
            </a:pPr>
            <a:r>
              <a:rPr lang="en-US" dirty="0" smtClean="0">
                <a:solidFill>
                  <a:srgbClr val="FFFF66"/>
                </a:solidFill>
                <a:latin typeface="High Tower Text" pitchFamily="18" charset="0"/>
              </a:rPr>
              <a:t>Similar to Byzantine but reject mosaic and prefer fresco</a:t>
            </a:r>
          </a:p>
          <a:p>
            <a:pPr fontAlgn="auto">
              <a:spcAft>
                <a:spcPts val="0"/>
              </a:spcAft>
              <a:buFont typeface="Arial" pitchFamily="34" charset="0"/>
              <a:buChar char="•"/>
              <a:defRPr/>
            </a:pPr>
            <a:endParaRPr lang="en-US" dirty="0" smtClean="0"/>
          </a:p>
        </p:txBody>
      </p:sp>
      <p:pic>
        <p:nvPicPr>
          <p:cNvPr id="10244" name="Picture 3" descr="Christ in Majesty, St"/>
          <p:cNvPicPr>
            <a:picLocks noChangeAspect="1" noChangeArrowheads="1"/>
          </p:cNvPicPr>
          <p:nvPr/>
        </p:nvPicPr>
        <p:blipFill>
          <a:blip r:embed="rId2" cstate="print"/>
          <a:srcRect/>
          <a:stretch>
            <a:fillRect/>
          </a:stretch>
        </p:blipFill>
        <p:spPr bwMode="auto">
          <a:xfrm>
            <a:off x="6477000" y="3124200"/>
            <a:ext cx="2522538" cy="3733800"/>
          </a:xfrm>
          <a:prstGeom prst="rect">
            <a:avLst/>
          </a:prstGeom>
          <a:noFill/>
          <a:ln w="9525">
            <a:noFill/>
            <a:miter lim="800000"/>
            <a:headEnd/>
            <a:tailEnd/>
          </a:ln>
        </p:spPr>
      </p:pic>
      <p:pic>
        <p:nvPicPr>
          <p:cNvPr id="10245" name="Picture 4" descr="msotw9_temp0"/>
          <p:cNvPicPr>
            <a:picLocks noChangeAspect="1" noChangeArrowheads="1"/>
          </p:cNvPicPr>
          <p:nvPr/>
        </p:nvPicPr>
        <p:blipFill>
          <a:blip r:embed="rId3" cstate="print"/>
          <a:srcRect/>
          <a:stretch>
            <a:fillRect/>
          </a:stretch>
        </p:blipFill>
        <p:spPr bwMode="auto">
          <a:xfrm>
            <a:off x="3505200" y="2955925"/>
            <a:ext cx="2625725" cy="3902075"/>
          </a:xfrm>
          <a:prstGeom prst="rect">
            <a:avLst/>
          </a:prstGeom>
          <a:noFill/>
          <a:ln w="9525">
            <a:noFill/>
            <a:miter lim="800000"/>
            <a:headEnd/>
            <a:tailEnd/>
          </a:ln>
        </p:spPr>
      </p:pic>
      <p:pic>
        <p:nvPicPr>
          <p:cNvPr id="10246" name="Content Placeholder 3" descr="spears.jpg (136104 bytes)"/>
          <p:cNvPicPr>
            <a:picLocks/>
          </p:cNvPicPr>
          <p:nvPr/>
        </p:nvPicPr>
        <p:blipFill>
          <a:blip r:embed="rId4" cstate="print"/>
          <a:srcRect/>
          <a:stretch>
            <a:fillRect/>
          </a:stretch>
        </p:blipFill>
        <p:spPr bwMode="auto">
          <a:xfrm>
            <a:off x="3429000" y="0"/>
            <a:ext cx="5715000" cy="306546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a:t>Key Ideas</a:t>
            </a:r>
            <a:br>
              <a:rPr lang="en-US" dirty="0"/>
            </a:br>
            <a:endParaRPr lang="en-US" dirty="0"/>
          </a:p>
        </p:txBody>
      </p:sp>
      <p:sp>
        <p:nvSpPr>
          <p:cNvPr id="3" name="Content Placeholder 2"/>
          <p:cNvSpPr>
            <a:spLocks noGrp="1"/>
          </p:cNvSpPr>
          <p:nvPr>
            <p:ph idx="1"/>
          </p:nvPr>
        </p:nvSpPr>
        <p:spPr>
          <a:xfrm>
            <a:off x="381000" y="1412875"/>
            <a:ext cx="8382000" cy="5472267"/>
          </a:xfrm>
        </p:spPr>
        <p:txBody>
          <a:bodyPr/>
          <a:lstStyle/>
          <a:p>
            <a:pPr lvl="0"/>
            <a:r>
              <a:rPr lang="en-US" sz="2800" dirty="0" smtClean="0"/>
              <a:t>Revitalization of large scale architecture and sculpture</a:t>
            </a:r>
          </a:p>
          <a:p>
            <a:pPr lvl="0"/>
            <a:r>
              <a:rPr lang="en-US" sz="2800" dirty="0" smtClean="0"/>
              <a:t>Pilgrimage to sacred European relics increases the flow of ideas and people around the continent as well as stimulates the local economy</a:t>
            </a:r>
          </a:p>
          <a:p>
            <a:pPr lvl="0"/>
            <a:r>
              <a:rPr lang="en-US" sz="2800" dirty="0" smtClean="0"/>
              <a:t>Pilgrimage was central to notions of salvation at this time</a:t>
            </a:r>
          </a:p>
          <a:p>
            <a:pPr lvl="0"/>
            <a:r>
              <a:rPr lang="en-US" sz="2800" dirty="0" smtClean="0"/>
              <a:t>As a result the Romanesque churches develop their apse to accommodate large crowds of pilgrims </a:t>
            </a:r>
          </a:p>
          <a:p>
            <a:pPr lvl="0"/>
            <a:r>
              <a:rPr lang="en-US" sz="2800" dirty="0" smtClean="0"/>
              <a:t>Church portal sculptures stress the theme of the Last Judgment and the need for salvation that comes from WORKS not FAITH </a:t>
            </a:r>
          </a:p>
          <a:p>
            <a:r>
              <a:rPr lang="en-US" sz="2800" dirty="0" smtClean="0"/>
              <a:t>Manuscript painting and weaving flourishes as art forms</a:t>
            </a:r>
            <a:endParaRPr lang="en-US" sz="2800" dirty="0"/>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0" y="230188"/>
            <a:ext cx="8382000" cy="626325"/>
          </a:xfrm>
        </p:spPr>
        <p:txBody>
          <a:bodyPr/>
          <a:lstStyle/>
          <a:p>
            <a:r>
              <a:rPr lang="en-US" sz="4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Themes to study</a:t>
            </a:r>
          </a:p>
        </p:txBody>
      </p:sp>
      <p:sp>
        <p:nvSpPr>
          <p:cNvPr id="11267" name="Content Placeholder 2"/>
          <p:cNvSpPr>
            <a:spLocks noGrp="1"/>
          </p:cNvSpPr>
          <p:nvPr>
            <p:ph idx="1"/>
          </p:nvPr>
        </p:nvSpPr>
        <p:spPr>
          <a:xfrm>
            <a:off x="457200" y="1905000"/>
            <a:ext cx="8153400" cy="4221163"/>
          </a:xfrm>
        </p:spPr>
        <p:txBody>
          <a:bodyPr/>
          <a:lstStyle/>
          <a:p>
            <a:r>
              <a:rPr lang="en-US" smtClean="0">
                <a:solidFill>
                  <a:srgbClr val="FFFF66"/>
                </a:solidFill>
              </a:rPr>
              <a:t>The innovations of architecture </a:t>
            </a:r>
          </a:p>
          <a:p>
            <a:r>
              <a:rPr lang="en-US" smtClean="0">
                <a:solidFill>
                  <a:srgbClr val="FFFF66"/>
                </a:solidFill>
              </a:rPr>
              <a:t>Functions of Romanesque cathedrals</a:t>
            </a:r>
          </a:p>
          <a:p>
            <a:r>
              <a:rPr lang="en-US" smtClean="0">
                <a:solidFill>
                  <a:srgbClr val="FFFF66"/>
                </a:solidFill>
              </a:rPr>
              <a:t>Style and function of Romanesque Portals</a:t>
            </a:r>
          </a:p>
          <a:p>
            <a:r>
              <a:rPr lang="en-US" smtClean="0">
                <a:solidFill>
                  <a:srgbClr val="FFFF66"/>
                </a:solidFill>
              </a:rPr>
              <a:t>Significance of the Bayeux Tapestry</a:t>
            </a:r>
          </a:p>
          <a:p>
            <a:pPr>
              <a:buFont typeface="Arial" charset="0"/>
              <a:buNone/>
            </a:pPr>
            <a:endParaRPr lang="en-US" smtClean="0">
              <a:solidFill>
                <a:srgbClr val="FFFF66"/>
              </a:solidFill>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1"/>
            <a:ext cx="7772400" cy="1066800"/>
          </a:xfrm>
        </p:spPr>
        <p:txBody>
          <a:bodyPr rtlCol="0">
            <a:normAutofit/>
          </a:bodyPr>
          <a:lstStyle/>
          <a:p>
            <a:pPr fontAlgn="auto">
              <a:spcAft>
                <a:spcPts val="0"/>
              </a:spcAft>
              <a:defRPr/>
            </a:pPr>
            <a:r>
              <a:rPr lang="en-US" sz="4400" dirty="0" smtClean="0">
                <a:gradFill>
                  <a:gsLst>
                    <a:gs pos="0">
                      <a:srgbClr val="E6DCAC"/>
                    </a:gs>
                    <a:gs pos="12000">
                      <a:srgbClr val="E6D78A"/>
                    </a:gs>
                    <a:gs pos="30000">
                      <a:srgbClr val="C7AC4C"/>
                    </a:gs>
                    <a:gs pos="45000">
                      <a:srgbClr val="E6D78A"/>
                    </a:gs>
                    <a:gs pos="77000">
                      <a:srgbClr val="C7AC4C"/>
                    </a:gs>
                    <a:gs pos="100000">
                      <a:srgbClr val="E6DCAC"/>
                    </a:gs>
                  </a:gsLst>
                  <a:lin ang="5400000" scaled="0"/>
                </a:gradFill>
                <a:latin typeface="Trajan Pro" pitchFamily="18" charset="0"/>
              </a:rPr>
              <a:t>Romanesque</a:t>
            </a:r>
          </a:p>
        </p:txBody>
      </p:sp>
      <p:sp>
        <p:nvSpPr>
          <p:cNvPr id="4" name="Title 1"/>
          <p:cNvSpPr txBox="1">
            <a:spLocks/>
          </p:cNvSpPr>
          <p:nvPr/>
        </p:nvSpPr>
        <p:spPr>
          <a:xfrm>
            <a:off x="0" y="1905000"/>
            <a:ext cx="9144000" cy="990600"/>
          </a:xfrm>
          <a:prstGeom prst="rect">
            <a:avLst/>
          </a:prstGeom>
        </p:spPr>
        <p:txBody>
          <a:bodyPr anchor="ctr">
            <a:normAutofit fontScale="55000" lnSpcReduction="20000"/>
          </a:bodyPr>
          <a:lstStyle/>
          <a:p>
            <a:pPr algn="ctr" fontAlgn="auto">
              <a:spcAft>
                <a:spcPts val="0"/>
              </a:spcAft>
              <a:defRPr/>
            </a:pPr>
            <a:r>
              <a:rPr lang="en-US" sz="4400" dirty="0">
                <a:solidFill>
                  <a:srgbClr val="FFFF66"/>
                </a:solidFill>
                <a:latin typeface="High Tower Text" pitchFamily="18" charset="0"/>
                <a:ea typeface="+mj-ea"/>
                <a:cs typeface="+mj-cs"/>
              </a:rPr>
              <a:t>Romanesque =</a:t>
            </a:r>
            <a:r>
              <a:rPr lang="en-US" sz="4400" dirty="0">
                <a:solidFill>
                  <a:srgbClr val="FF0000"/>
                </a:solidFill>
                <a:latin typeface="High Tower Text" pitchFamily="18" charset="0"/>
                <a:ea typeface="+mj-ea"/>
                <a:cs typeface="+mj-cs"/>
              </a:rPr>
              <a:t>PRR</a:t>
            </a:r>
            <a:r>
              <a:rPr lang="en-US" sz="4400" dirty="0">
                <a:solidFill>
                  <a:srgbClr val="FFFF66"/>
                </a:solidFill>
                <a:latin typeface="High Tower Text" pitchFamily="18" charset="0"/>
                <a:ea typeface="+mj-ea"/>
                <a:cs typeface="+mj-cs"/>
              </a:rPr>
              <a:t> Sandwich</a:t>
            </a:r>
          </a:p>
          <a:p>
            <a:pPr algn="ctr" fontAlgn="auto">
              <a:spcAft>
                <a:spcPts val="0"/>
              </a:spcAft>
              <a:defRPr/>
            </a:pPr>
            <a:r>
              <a:rPr lang="en-US" sz="4400" dirty="0">
                <a:solidFill>
                  <a:srgbClr val="FFFF66"/>
                </a:solidFill>
                <a:latin typeface="High Tower Text" pitchFamily="18" charset="0"/>
                <a:ea typeface="+mj-ea"/>
                <a:cs typeface="+mj-cs"/>
              </a:rPr>
              <a:t>Romanesque is sandwiched between Early Medieval and Gothic </a:t>
            </a:r>
          </a:p>
        </p:txBody>
      </p:sp>
      <p:sp>
        <p:nvSpPr>
          <p:cNvPr id="5" name="Content Placeholder 2"/>
          <p:cNvSpPr txBox="1">
            <a:spLocks/>
          </p:cNvSpPr>
          <p:nvPr/>
        </p:nvSpPr>
        <p:spPr>
          <a:xfrm>
            <a:off x="0" y="2971800"/>
            <a:ext cx="8763000" cy="3154363"/>
          </a:xfrm>
          <a:prstGeom prst="rect">
            <a:avLst/>
          </a:prstGeom>
        </p:spPr>
        <p:txBody>
          <a:bodyPr>
            <a:normAutofit/>
          </a:bodyPr>
          <a:lstStyle/>
          <a:p>
            <a:pPr fontAlgn="auto">
              <a:spcBef>
                <a:spcPct val="20000"/>
              </a:spcBef>
              <a:spcAft>
                <a:spcPts val="0"/>
              </a:spcAft>
              <a:buFont typeface="Arial" pitchFamily="34" charset="0"/>
              <a:buNone/>
              <a:defRPr/>
            </a:pPr>
            <a:r>
              <a:rPr lang="en-US" sz="3200" dirty="0">
                <a:solidFill>
                  <a:srgbClr val="FFFF66"/>
                </a:solidFill>
                <a:latin typeface="High Tower Text" pitchFamily="18" charset="0"/>
              </a:rPr>
              <a:t>Early Medieval</a:t>
            </a:r>
          </a:p>
          <a:p>
            <a:pPr lvl="1" fontAlgn="auto">
              <a:spcBef>
                <a:spcPct val="20000"/>
              </a:spcBef>
              <a:spcAft>
                <a:spcPts val="0"/>
              </a:spcAft>
              <a:buFont typeface="Arial" pitchFamily="34" charset="0"/>
              <a:buNone/>
              <a:defRPr/>
            </a:pPr>
            <a:r>
              <a:rPr lang="en-US" sz="2800" dirty="0">
                <a:solidFill>
                  <a:srgbClr val="FF0000"/>
                </a:solidFill>
                <a:latin typeface="High Tower Text" pitchFamily="18" charset="0"/>
              </a:rPr>
              <a:t>P</a:t>
            </a:r>
            <a:r>
              <a:rPr lang="en-US" sz="2800" dirty="0">
                <a:solidFill>
                  <a:srgbClr val="FFFF66"/>
                </a:solidFill>
                <a:latin typeface="High Tower Text" pitchFamily="18" charset="0"/>
              </a:rPr>
              <a:t>ilgrimage</a:t>
            </a:r>
          </a:p>
          <a:p>
            <a:pPr lvl="1" fontAlgn="auto">
              <a:spcBef>
                <a:spcPct val="20000"/>
              </a:spcBef>
              <a:spcAft>
                <a:spcPts val="0"/>
              </a:spcAft>
              <a:buFont typeface="Arial" pitchFamily="34" charset="0"/>
              <a:buNone/>
              <a:defRPr/>
            </a:pPr>
            <a:r>
              <a:rPr lang="en-US" sz="2800" dirty="0">
                <a:solidFill>
                  <a:srgbClr val="FF0000"/>
                </a:solidFill>
                <a:latin typeface="High Tower Text" pitchFamily="18" charset="0"/>
              </a:rPr>
              <a:t>R</a:t>
            </a:r>
            <a:r>
              <a:rPr lang="en-US" sz="2800" dirty="0">
                <a:solidFill>
                  <a:srgbClr val="FFFF66"/>
                </a:solidFill>
                <a:latin typeface="High Tower Text" pitchFamily="18" charset="0"/>
              </a:rPr>
              <a:t>elic</a:t>
            </a:r>
          </a:p>
          <a:p>
            <a:pPr lvl="1" fontAlgn="auto">
              <a:spcBef>
                <a:spcPct val="20000"/>
              </a:spcBef>
              <a:spcAft>
                <a:spcPts val="0"/>
              </a:spcAft>
              <a:buFont typeface="Arial" pitchFamily="34" charset="0"/>
              <a:buNone/>
              <a:defRPr/>
            </a:pPr>
            <a:r>
              <a:rPr lang="en-US" sz="2800" dirty="0">
                <a:solidFill>
                  <a:srgbClr val="FF0000"/>
                </a:solidFill>
                <a:latin typeface="High Tower Text" pitchFamily="18" charset="0"/>
              </a:rPr>
              <a:t>R</a:t>
            </a:r>
            <a:r>
              <a:rPr lang="en-US" sz="2800" dirty="0">
                <a:solidFill>
                  <a:srgbClr val="FFFF66"/>
                </a:solidFill>
                <a:latin typeface="High Tower Text" pitchFamily="18" charset="0"/>
              </a:rPr>
              <a:t>ome</a:t>
            </a:r>
          </a:p>
          <a:p>
            <a:pPr fontAlgn="auto">
              <a:spcBef>
                <a:spcPct val="20000"/>
              </a:spcBef>
              <a:spcAft>
                <a:spcPts val="0"/>
              </a:spcAft>
              <a:buFont typeface="Arial" pitchFamily="34" charset="0"/>
              <a:buNone/>
              <a:defRPr/>
            </a:pPr>
            <a:r>
              <a:rPr lang="en-US" sz="3200" dirty="0">
                <a:solidFill>
                  <a:srgbClr val="FFFF66"/>
                </a:solidFill>
                <a:latin typeface="High Tower Text" pitchFamily="18" charset="0"/>
              </a:rPr>
              <a:t>Gothic</a:t>
            </a:r>
          </a:p>
          <a:p>
            <a:pPr algn="ctr" fontAlgn="auto">
              <a:spcBef>
                <a:spcPct val="20000"/>
              </a:spcBef>
              <a:spcAft>
                <a:spcPts val="0"/>
              </a:spcAft>
              <a:buFont typeface="Arial" pitchFamily="34" charset="0"/>
              <a:buNone/>
              <a:defRPr/>
            </a:pPr>
            <a:endParaRPr lang="en-US" sz="3200" dirty="0">
              <a:solidFill>
                <a:schemeClr val="tx1">
                  <a:tint val="75000"/>
                </a:schemeClr>
              </a:solidFill>
              <a:latin typeface="High Tower Text" pitchFamily="18" charset="0"/>
            </a:endParaRPr>
          </a:p>
        </p:txBody>
      </p:sp>
      <p:pic>
        <p:nvPicPr>
          <p:cNvPr id="2053" name="Picture 2" descr="http://www.cksinfo.com/clipart/food/sub-sandwich.png"/>
          <p:cNvPicPr>
            <a:picLocks noChangeAspect="1" noChangeArrowheads="1"/>
          </p:cNvPicPr>
          <p:nvPr/>
        </p:nvPicPr>
        <p:blipFill>
          <a:blip r:embed="rId2" cstate="print"/>
          <a:srcRect/>
          <a:stretch>
            <a:fillRect/>
          </a:stretch>
        </p:blipFill>
        <p:spPr bwMode="auto">
          <a:xfrm>
            <a:off x="3495675" y="2971800"/>
            <a:ext cx="5648325" cy="3886200"/>
          </a:xfrm>
          <a:prstGeom prst="rect">
            <a:avLst/>
          </a:prstGeom>
          <a:noFill/>
          <a:ln w="9525">
            <a:noFill/>
            <a:miter lim="800000"/>
            <a:headEnd/>
            <a:tailEnd/>
          </a:ln>
        </p:spPr>
      </p:pic>
      <p:cxnSp>
        <p:nvCxnSpPr>
          <p:cNvPr id="8" name="Straight Arrow Connector 7"/>
          <p:cNvCxnSpPr/>
          <p:nvPr/>
        </p:nvCxnSpPr>
        <p:spPr>
          <a:xfrm>
            <a:off x="2743200" y="3276600"/>
            <a:ext cx="1905000" cy="1219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286000" y="3886200"/>
            <a:ext cx="2362200" cy="1371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371600" y="4343400"/>
            <a:ext cx="2895600" cy="1066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524000" y="4876800"/>
            <a:ext cx="2514600" cy="685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447800" y="5334000"/>
            <a:ext cx="2971800" cy="762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4191000" cy="6248399"/>
          </a:xfrm>
        </p:spPr>
        <p:txBody>
          <a:bodyPr/>
          <a:lstStyle/>
          <a:p>
            <a:endParaRPr lang="en-US" dirty="0"/>
          </a:p>
        </p:txBody>
      </p:sp>
      <p:pic>
        <p:nvPicPr>
          <p:cNvPr id="100354" name="Picture 2" descr="http://www.oneonta.edu/faculty/farberas/arth/Images/arth212images/Romanesque/Autun/nave.jpg"/>
          <p:cNvPicPr>
            <a:picLocks noChangeAspect="1" noChangeArrowheads="1"/>
          </p:cNvPicPr>
          <p:nvPr/>
        </p:nvPicPr>
        <p:blipFill>
          <a:blip r:embed="rId2" cstate="print"/>
          <a:srcRect/>
          <a:stretch>
            <a:fillRect/>
          </a:stretch>
        </p:blipFill>
        <p:spPr bwMode="auto">
          <a:xfrm>
            <a:off x="4648200" y="228600"/>
            <a:ext cx="4286250" cy="6286501"/>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Romanesque  Europe 1050-1200 CE</a:t>
            </a:r>
            <a:endParaRPr lang="en-US" dirty="0"/>
          </a:p>
        </p:txBody>
      </p:sp>
      <p:sp>
        <p:nvSpPr>
          <p:cNvPr id="6" name="Text Placeholder 5"/>
          <p:cNvSpPr>
            <a:spLocks noGrp="1"/>
          </p:cNvSpPr>
          <p:nvPr>
            <p:ph type="body" sz="quarter" idx="10"/>
          </p:nvPr>
        </p:nvSpPr>
        <p:spPr>
          <a:xfrm>
            <a:off x="381000" y="1411552"/>
            <a:ext cx="8382000" cy="4038029"/>
          </a:xfrm>
        </p:spPr>
        <p:txBody>
          <a:bodyPr/>
          <a:lstStyle/>
          <a:p>
            <a:r>
              <a:rPr lang="en-US" dirty="0" smtClean="0"/>
              <a:t>Means “Roman like” or “in the Roman Style”</a:t>
            </a:r>
          </a:p>
          <a:p>
            <a:r>
              <a:rPr lang="en-US" dirty="0" smtClean="0"/>
              <a:t>Designated buildings of this era because they used stone roofs- barrel and groin vaults, instead of wood</a:t>
            </a:r>
          </a:p>
          <a:p>
            <a:r>
              <a:rPr lang="en-US" dirty="0" smtClean="0"/>
              <a:t>Came to mean all art of this era</a:t>
            </a:r>
          </a:p>
          <a:p>
            <a:endParaRPr lang="en-US" dirty="0" smtClean="0"/>
          </a:p>
          <a:p>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Feudalism </a:t>
            </a:r>
            <a:endParaRPr lang="en-US" dirty="0"/>
          </a:p>
        </p:txBody>
      </p:sp>
      <p:sp>
        <p:nvSpPr>
          <p:cNvPr id="3" name="Text Placeholder 2"/>
          <p:cNvSpPr>
            <a:spLocks noGrp="1"/>
          </p:cNvSpPr>
          <p:nvPr>
            <p:ph type="body" sz="quarter" idx="10"/>
          </p:nvPr>
        </p:nvSpPr>
        <p:spPr>
          <a:xfrm>
            <a:off x="381000" y="1411552"/>
            <a:ext cx="2286000" cy="4760648"/>
          </a:xfrm>
        </p:spPr>
        <p:txBody>
          <a:bodyPr/>
          <a:lstStyle/>
          <a:p>
            <a:endParaRPr lang="en-US" dirty="0"/>
          </a:p>
        </p:txBody>
      </p:sp>
      <p:pic>
        <p:nvPicPr>
          <p:cNvPr id="114690" name="Picture 2" descr="http://weissjournalism1.files.wordpress.com/2009/08/journalism-feudalism1.jpg"/>
          <p:cNvPicPr>
            <a:picLocks noChangeAspect="1" noChangeArrowheads="1"/>
          </p:cNvPicPr>
          <p:nvPr/>
        </p:nvPicPr>
        <p:blipFill>
          <a:blip r:embed="rId2" cstate="print"/>
          <a:srcRect/>
          <a:stretch>
            <a:fillRect/>
          </a:stretch>
        </p:blipFill>
        <p:spPr bwMode="auto">
          <a:xfrm>
            <a:off x="2735279" y="381000"/>
            <a:ext cx="6084871" cy="5791200"/>
          </a:xfrm>
          <a:prstGeom prst="rect">
            <a:avLst/>
          </a:prstGeom>
          <a:noFill/>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S010286723">
  <a:themeElements>
    <a:clrScheme name="Gray Template Template">
      <a:dk1>
        <a:srgbClr val="000000"/>
      </a:dk1>
      <a:lt1>
        <a:srgbClr val="FFFFFF"/>
      </a:lt1>
      <a:dk2>
        <a:srgbClr val="5F5F5F"/>
      </a:dk2>
      <a:lt2>
        <a:srgbClr val="FFFF99"/>
      </a:lt2>
      <a:accent1>
        <a:srgbClr val="FFC000"/>
      </a:accent1>
      <a:accent2>
        <a:srgbClr val="3497AE"/>
      </a:accent2>
      <a:accent3>
        <a:srgbClr val="DF8045"/>
      </a:accent3>
      <a:accent4>
        <a:srgbClr val="7DCC2E"/>
      </a:accent4>
      <a:accent5>
        <a:srgbClr val="FF9929"/>
      </a:accent5>
      <a:accent6>
        <a:srgbClr val="7D3DA1"/>
      </a:accent6>
      <a:hlink>
        <a:srgbClr val="7DDDFF"/>
      </a:hlink>
      <a:folHlink>
        <a:srgbClr val="F0ED7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9B3C43C-0B3F-4B42-A972-1F196980CD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TS010286723</Template>
  <TotalTime>503</TotalTime>
  <Words>1834</Words>
  <Application>Microsoft Office PowerPoint</Application>
  <PresentationFormat>On-screen Show (4:3)</PresentationFormat>
  <Paragraphs>256</Paragraphs>
  <Slides>70</Slides>
  <Notes>22</Notes>
  <HiddenSlides>0</HiddenSlides>
  <MMClips>0</MMClips>
  <ScaleCrop>false</ScaleCrop>
  <HeadingPairs>
    <vt:vector size="4" baseType="variant">
      <vt:variant>
        <vt:lpstr>Theme</vt:lpstr>
      </vt:variant>
      <vt:variant>
        <vt:i4>2</vt:i4>
      </vt:variant>
      <vt:variant>
        <vt:lpstr>Slide Titles</vt:lpstr>
      </vt:variant>
      <vt:variant>
        <vt:i4>70</vt:i4>
      </vt:variant>
    </vt:vector>
  </HeadingPairs>
  <TitlesOfParts>
    <vt:vector size="72" baseType="lpstr">
      <vt:lpstr>TS010286723</vt:lpstr>
      <vt:lpstr>White with Courier font for code slides</vt:lpstr>
      <vt:lpstr>Romanesque Art</vt:lpstr>
      <vt:lpstr>Culture and function </vt:lpstr>
      <vt:lpstr>Connections to Classical? Reasons for building? </vt:lpstr>
      <vt:lpstr>How does this demonstrate shifting notions of salvation?</vt:lpstr>
      <vt:lpstr>Reference?  Why? </vt:lpstr>
      <vt:lpstr>Reference? Why? </vt:lpstr>
      <vt:lpstr>Romanesque</vt:lpstr>
      <vt:lpstr>Romanesque  Europe 1050-1200 CE</vt:lpstr>
      <vt:lpstr>Feudalism </vt:lpstr>
      <vt:lpstr>The Crusades</vt:lpstr>
      <vt:lpstr>Understanding Romanesque art</vt:lpstr>
      <vt:lpstr>Slide 12</vt:lpstr>
      <vt:lpstr>Slide 13</vt:lpstr>
      <vt:lpstr>Slide 14</vt:lpstr>
      <vt:lpstr>Slide 15</vt:lpstr>
      <vt:lpstr>Slide 16</vt:lpstr>
      <vt:lpstr>Head Reliquary of St. Alexander Stavelot Abbey, Belgium Romanesque 1145 </vt:lpstr>
      <vt:lpstr>The Romanesque Church</vt:lpstr>
      <vt:lpstr>Slide 19</vt:lpstr>
      <vt:lpstr>          Bays:  Inside &amp; Outside</vt:lpstr>
      <vt:lpstr>Barrel Vault    Groin vault    Rib Vault</vt:lpstr>
      <vt:lpstr>Barrel Vault</vt:lpstr>
      <vt:lpstr>Groin Vault</vt:lpstr>
      <vt:lpstr>Rib Vault</vt:lpstr>
      <vt:lpstr>St. Sernin Toulouse, France Romanesque 1070 CE                  key piece</vt:lpstr>
      <vt:lpstr>Does this view make my buttresses look fat?</vt:lpstr>
      <vt:lpstr>Slide 27</vt:lpstr>
      <vt:lpstr>South France</vt:lpstr>
      <vt:lpstr>Sant’ Ambrogio Milan, Italy Romanesque 1100 CE</vt:lpstr>
      <vt:lpstr>Germany and northern Italy</vt:lpstr>
      <vt:lpstr>St. Etienne Caen, France Romanesque  c. 1100 CE </vt:lpstr>
      <vt:lpstr>Slide 32</vt:lpstr>
      <vt:lpstr>Slide 33</vt:lpstr>
      <vt:lpstr>Durham Cathedral England  Romanesque   c. 1100 CE </vt:lpstr>
      <vt:lpstr>Slide 35</vt:lpstr>
      <vt:lpstr>Slide 36</vt:lpstr>
      <vt:lpstr>Normandy/England</vt:lpstr>
      <vt:lpstr>Pisa Cathedral Complex Pisa, Italy Romanesque 1110 CE</vt:lpstr>
      <vt:lpstr>Slide 39</vt:lpstr>
      <vt:lpstr>Slide 40</vt:lpstr>
      <vt:lpstr>Slide 41</vt:lpstr>
      <vt:lpstr>Slide 42</vt:lpstr>
      <vt:lpstr>Slide 43</vt:lpstr>
      <vt:lpstr>Tuscany</vt:lpstr>
      <vt:lpstr>Stone Sculpture</vt:lpstr>
      <vt:lpstr>Slide 46</vt:lpstr>
      <vt:lpstr>Creation and Temptation of Adam and Eve  Wiligelmo Lintel from Modena Cathedral, Modena, Italy 1110 CE</vt:lpstr>
      <vt:lpstr>Slide 48</vt:lpstr>
      <vt:lpstr>Slide 49</vt:lpstr>
      <vt:lpstr>Old Testament Prophet w/Lions  From the Tremeau of St Pierre at Moissac , France Romanesque 1115  CE </vt:lpstr>
      <vt:lpstr>Slide 51</vt:lpstr>
      <vt:lpstr>Last Judgment  Gislebertus West Tympanum of St. Lazare, Autun, France Romanesque 1100 CE  Key Piece  </vt:lpstr>
      <vt:lpstr>Slide 53</vt:lpstr>
      <vt:lpstr>Christ in Majesty w/ Angels and 24 Elders Saint-Pierre, Moissac, France Romanesque 1115 CE</vt:lpstr>
      <vt:lpstr>Virgin and Child in Majesty Romanesque 1200 CE </vt:lpstr>
      <vt:lpstr>Vision of Hildegard of Bingen Romanesque 1100 CE </vt:lpstr>
      <vt:lpstr>Initial R w/ Knight fighting Dragon Romanesque 1115 CE</vt:lpstr>
      <vt:lpstr>Christ in Majesty Santa Maria de Mur, Spain Romanesque 1150 CE </vt:lpstr>
      <vt:lpstr>Bayeux  Tapestry Romanesque 1100 CE</vt:lpstr>
      <vt:lpstr>Slide 60</vt:lpstr>
      <vt:lpstr>Slide 61</vt:lpstr>
      <vt:lpstr>Slide 62</vt:lpstr>
      <vt:lpstr>Watch the movie clip!</vt:lpstr>
      <vt:lpstr>Slide 64</vt:lpstr>
      <vt:lpstr>Sculpture</vt:lpstr>
      <vt:lpstr>Romanesque Church Portal</vt:lpstr>
      <vt:lpstr>Painting and Illumination</vt:lpstr>
      <vt:lpstr>Key Ideas </vt:lpstr>
      <vt:lpstr>Themes to study</vt:lpstr>
      <vt:lpstr>Slide 70</vt:lpstr>
    </vt:vector>
  </TitlesOfParts>
  <Company>Granite Schools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Romanesque Art</dc:title>
  <dc:creator>reberly</dc:creator>
  <cp:keywords/>
  <cp:lastModifiedBy>reberly</cp:lastModifiedBy>
  <cp:revision>60</cp:revision>
  <dcterms:created xsi:type="dcterms:W3CDTF">2012-10-24T15:15:10Z</dcterms:created>
  <dcterms:modified xsi:type="dcterms:W3CDTF">2012-10-29T18:05:13Z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TC102867239990</vt:lpwstr>
  </property>
</Properties>
</file>